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6"/>
  </p:notesMasterIdLst>
  <p:sldIdLst>
    <p:sldId id="256" r:id="rId2"/>
    <p:sldId id="267" r:id="rId3"/>
    <p:sldId id="269" r:id="rId4"/>
    <p:sldId id="270" r:id="rId5"/>
    <p:sldId id="271" r:id="rId6"/>
    <p:sldId id="273" r:id="rId7"/>
    <p:sldId id="279" r:id="rId8"/>
    <p:sldId id="280" r:id="rId9"/>
    <p:sldId id="281" r:id="rId10"/>
    <p:sldId id="282" r:id="rId11"/>
    <p:sldId id="283" r:id="rId12"/>
    <p:sldId id="285" r:id="rId13"/>
    <p:sldId id="286" r:id="rId14"/>
    <p:sldId id="287" r:id="rId15"/>
    <p:sldId id="288" r:id="rId16"/>
    <p:sldId id="289" r:id="rId17"/>
    <p:sldId id="272" r:id="rId18"/>
    <p:sldId id="290" r:id="rId19"/>
    <p:sldId id="274" r:id="rId20"/>
    <p:sldId id="275" r:id="rId21"/>
    <p:sldId id="276" r:id="rId22"/>
    <p:sldId id="277" r:id="rId23"/>
    <p:sldId id="278" r:id="rId24"/>
    <p:sldId id="26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600000"/>
    <a:srgbClr val="060606"/>
    <a:srgbClr val="FFFFFF"/>
    <a:srgbClr val="3B3B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802B7E-5378-4381-8F57-EE332E571204}" v="3" dt="2024-11-15T16:30:34.6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488" autoAdjust="0"/>
  </p:normalViewPr>
  <p:slideViewPr>
    <p:cSldViewPr snapToGrid="0">
      <p:cViewPr varScale="1">
        <p:scale>
          <a:sx n="117" d="100"/>
          <a:sy n="117" d="100"/>
        </p:scale>
        <p:origin x="318" y="27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BBE44E-F66A-47B5-9265-6215EF425ED2}" type="datetimeFigureOut">
              <a:rPr lang="en-GB" smtClean="0"/>
              <a:t>20/11/2024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8AFA5D-4D18-4129-BFB3-F496736EE0D6}" type="slidenum">
              <a:rPr lang="en-GB" smtClean="0"/>
              <a:t>‹#›</a:t>
            </a:fld>
            <a:endParaRPr lang="en-GB"/>
          </a:p>
        </p:txBody>
      </p:sp>
    </p:spTree>
    <p:extLst>
      <p:ext uri="{BB962C8B-B14F-4D97-AF65-F5344CB8AC3E}">
        <p14:creationId xmlns:p14="http://schemas.microsoft.com/office/powerpoint/2010/main" val="4132495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E8AFA5D-4D18-4129-BFB3-F496736EE0D6}" type="slidenum">
              <a:rPr lang="en-GB" smtClean="0"/>
              <a:t>7</a:t>
            </a:fld>
            <a:endParaRPr lang="en-GB"/>
          </a:p>
        </p:txBody>
      </p:sp>
    </p:spTree>
    <p:extLst>
      <p:ext uri="{BB962C8B-B14F-4D97-AF65-F5344CB8AC3E}">
        <p14:creationId xmlns:p14="http://schemas.microsoft.com/office/powerpoint/2010/main" val="24485544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20F46-0E5A-6C54-BF9B-F1DB1DC102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72C25D-8FD7-F5FF-2792-9EF9CB1E01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210503-8457-50BA-BF89-865CAF8658D6}"/>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A574A94-1E8F-7118-42A1-E39656B723DC}"/>
              </a:ext>
            </a:extLst>
          </p:cNvPr>
          <p:cNvSpPr>
            <a:spLocks noGrp="1"/>
          </p:cNvSpPr>
          <p:nvPr>
            <p:ph type="sldNum" sz="quarter" idx="5"/>
          </p:nvPr>
        </p:nvSpPr>
        <p:spPr/>
        <p:txBody>
          <a:bodyPr/>
          <a:lstStyle/>
          <a:p>
            <a:fld id="{5E8AFA5D-4D18-4129-BFB3-F496736EE0D6}" type="slidenum">
              <a:rPr lang="en-GB" smtClean="0"/>
              <a:t>16</a:t>
            </a:fld>
            <a:endParaRPr lang="en-GB"/>
          </a:p>
        </p:txBody>
      </p:sp>
    </p:spTree>
    <p:extLst>
      <p:ext uri="{BB962C8B-B14F-4D97-AF65-F5344CB8AC3E}">
        <p14:creationId xmlns:p14="http://schemas.microsoft.com/office/powerpoint/2010/main" val="732535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13A47-7A29-9A94-C26E-FCF8C95412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57A04E-35D6-05EC-7FBA-D79FBA0C4E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130788-B573-0F87-503C-4E42CBBA93F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1AB39AA3-CAC9-3E80-13E8-9065C365D8E3}"/>
              </a:ext>
            </a:extLst>
          </p:cNvPr>
          <p:cNvSpPr>
            <a:spLocks noGrp="1"/>
          </p:cNvSpPr>
          <p:nvPr>
            <p:ph type="sldNum" sz="quarter" idx="5"/>
          </p:nvPr>
        </p:nvSpPr>
        <p:spPr/>
        <p:txBody>
          <a:bodyPr/>
          <a:lstStyle/>
          <a:p>
            <a:fld id="{5E8AFA5D-4D18-4129-BFB3-F496736EE0D6}" type="slidenum">
              <a:rPr lang="en-GB" smtClean="0"/>
              <a:t>8</a:t>
            </a:fld>
            <a:endParaRPr lang="en-GB"/>
          </a:p>
        </p:txBody>
      </p:sp>
    </p:spTree>
    <p:extLst>
      <p:ext uri="{BB962C8B-B14F-4D97-AF65-F5344CB8AC3E}">
        <p14:creationId xmlns:p14="http://schemas.microsoft.com/office/powerpoint/2010/main" val="1412337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02F771-4067-09BA-6EE1-4C0859B1C1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9C5534-BDE9-5E47-480E-C42E655C8D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B4DD2C-FD16-4399-CFB5-EE175F5BCB3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FAB2C0E-57AC-5A5E-89C9-94E883B35D67}"/>
              </a:ext>
            </a:extLst>
          </p:cNvPr>
          <p:cNvSpPr>
            <a:spLocks noGrp="1"/>
          </p:cNvSpPr>
          <p:nvPr>
            <p:ph type="sldNum" sz="quarter" idx="5"/>
          </p:nvPr>
        </p:nvSpPr>
        <p:spPr/>
        <p:txBody>
          <a:bodyPr/>
          <a:lstStyle/>
          <a:p>
            <a:fld id="{5E8AFA5D-4D18-4129-BFB3-F496736EE0D6}" type="slidenum">
              <a:rPr lang="en-GB" smtClean="0"/>
              <a:t>9</a:t>
            </a:fld>
            <a:endParaRPr lang="en-GB"/>
          </a:p>
        </p:txBody>
      </p:sp>
    </p:spTree>
    <p:extLst>
      <p:ext uri="{BB962C8B-B14F-4D97-AF65-F5344CB8AC3E}">
        <p14:creationId xmlns:p14="http://schemas.microsoft.com/office/powerpoint/2010/main" val="1611840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F4354B-2483-DDD3-33FE-A5F041D634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F90CB9-1405-F73B-DDC3-1555BB2359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C7BB55-CF51-4D9A-03B1-0F8BF791548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BC53449-0894-A91B-31D6-343801F1B5EC}"/>
              </a:ext>
            </a:extLst>
          </p:cNvPr>
          <p:cNvSpPr>
            <a:spLocks noGrp="1"/>
          </p:cNvSpPr>
          <p:nvPr>
            <p:ph type="sldNum" sz="quarter" idx="5"/>
          </p:nvPr>
        </p:nvSpPr>
        <p:spPr/>
        <p:txBody>
          <a:bodyPr/>
          <a:lstStyle/>
          <a:p>
            <a:fld id="{5E8AFA5D-4D18-4129-BFB3-F496736EE0D6}" type="slidenum">
              <a:rPr lang="en-GB" smtClean="0"/>
              <a:t>10</a:t>
            </a:fld>
            <a:endParaRPr lang="en-GB"/>
          </a:p>
        </p:txBody>
      </p:sp>
    </p:spTree>
    <p:extLst>
      <p:ext uri="{BB962C8B-B14F-4D97-AF65-F5344CB8AC3E}">
        <p14:creationId xmlns:p14="http://schemas.microsoft.com/office/powerpoint/2010/main" val="25439748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75BC2-CD4A-3E28-776E-6AD850125C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D42404-150B-52AD-7E85-742D4A914A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F16F40-E3E2-9E84-A89C-B892C0DE25D7}"/>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C3EA35D-AB88-4861-AB62-D5621879EEED}"/>
              </a:ext>
            </a:extLst>
          </p:cNvPr>
          <p:cNvSpPr>
            <a:spLocks noGrp="1"/>
          </p:cNvSpPr>
          <p:nvPr>
            <p:ph type="sldNum" sz="quarter" idx="5"/>
          </p:nvPr>
        </p:nvSpPr>
        <p:spPr/>
        <p:txBody>
          <a:bodyPr/>
          <a:lstStyle/>
          <a:p>
            <a:fld id="{5E8AFA5D-4D18-4129-BFB3-F496736EE0D6}" type="slidenum">
              <a:rPr lang="en-GB" smtClean="0"/>
              <a:t>11</a:t>
            </a:fld>
            <a:endParaRPr lang="en-GB"/>
          </a:p>
        </p:txBody>
      </p:sp>
    </p:spTree>
    <p:extLst>
      <p:ext uri="{BB962C8B-B14F-4D97-AF65-F5344CB8AC3E}">
        <p14:creationId xmlns:p14="http://schemas.microsoft.com/office/powerpoint/2010/main" val="2570215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3EF534-5B4F-D7AA-AE45-0B861E29FB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347BED-0DAE-F430-F5FA-DF0C1DE755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C02A53-7A04-C133-736F-258E34D8438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47161DDD-3370-5F47-F3FC-251A28BBE6F5}"/>
              </a:ext>
            </a:extLst>
          </p:cNvPr>
          <p:cNvSpPr>
            <a:spLocks noGrp="1"/>
          </p:cNvSpPr>
          <p:nvPr>
            <p:ph type="sldNum" sz="quarter" idx="5"/>
          </p:nvPr>
        </p:nvSpPr>
        <p:spPr/>
        <p:txBody>
          <a:bodyPr/>
          <a:lstStyle/>
          <a:p>
            <a:fld id="{5E8AFA5D-4D18-4129-BFB3-F496736EE0D6}" type="slidenum">
              <a:rPr lang="en-GB" smtClean="0"/>
              <a:t>12</a:t>
            </a:fld>
            <a:endParaRPr lang="en-GB"/>
          </a:p>
        </p:txBody>
      </p:sp>
    </p:spTree>
    <p:extLst>
      <p:ext uri="{BB962C8B-B14F-4D97-AF65-F5344CB8AC3E}">
        <p14:creationId xmlns:p14="http://schemas.microsoft.com/office/powerpoint/2010/main" val="3865864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04AAE-A3D3-E85C-FF69-8A1481B945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04882C-E164-C6BC-CF8C-0EE298C2AB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AAEDFE-E9A6-5EA2-0738-E472FF90A32F}"/>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3F15F3DC-68E6-BB89-A02B-2BA533058516}"/>
              </a:ext>
            </a:extLst>
          </p:cNvPr>
          <p:cNvSpPr>
            <a:spLocks noGrp="1"/>
          </p:cNvSpPr>
          <p:nvPr>
            <p:ph type="sldNum" sz="quarter" idx="5"/>
          </p:nvPr>
        </p:nvSpPr>
        <p:spPr/>
        <p:txBody>
          <a:bodyPr/>
          <a:lstStyle/>
          <a:p>
            <a:fld id="{5E8AFA5D-4D18-4129-BFB3-F496736EE0D6}" type="slidenum">
              <a:rPr lang="en-GB" smtClean="0"/>
              <a:t>13</a:t>
            </a:fld>
            <a:endParaRPr lang="en-GB"/>
          </a:p>
        </p:txBody>
      </p:sp>
    </p:spTree>
    <p:extLst>
      <p:ext uri="{BB962C8B-B14F-4D97-AF65-F5344CB8AC3E}">
        <p14:creationId xmlns:p14="http://schemas.microsoft.com/office/powerpoint/2010/main" val="1262666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EEE35-BFA3-92AE-0E0F-A626756787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FCCEE0-040F-02A5-F232-8305CE06D7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DFFC56-3348-C64E-8142-67A49F97A13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00BD9AFA-52C3-E6D5-1642-B297A5CA4377}"/>
              </a:ext>
            </a:extLst>
          </p:cNvPr>
          <p:cNvSpPr>
            <a:spLocks noGrp="1"/>
          </p:cNvSpPr>
          <p:nvPr>
            <p:ph type="sldNum" sz="quarter" idx="5"/>
          </p:nvPr>
        </p:nvSpPr>
        <p:spPr/>
        <p:txBody>
          <a:bodyPr/>
          <a:lstStyle/>
          <a:p>
            <a:fld id="{5E8AFA5D-4D18-4129-BFB3-F496736EE0D6}" type="slidenum">
              <a:rPr lang="en-GB" smtClean="0"/>
              <a:t>14</a:t>
            </a:fld>
            <a:endParaRPr lang="en-GB"/>
          </a:p>
        </p:txBody>
      </p:sp>
    </p:spTree>
    <p:extLst>
      <p:ext uri="{BB962C8B-B14F-4D97-AF65-F5344CB8AC3E}">
        <p14:creationId xmlns:p14="http://schemas.microsoft.com/office/powerpoint/2010/main" val="29601733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3545E-E3F2-7785-D712-A50070C01E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AF1688-F212-117C-2442-13C5DAC4E3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6C82EB-6AA7-646A-81AB-851FAA00066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1E398388-C287-856D-3803-3BA93D34B8E6}"/>
              </a:ext>
            </a:extLst>
          </p:cNvPr>
          <p:cNvSpPr>
            <a:spLocks noGrp="1"/>
          </p:cNvSpPr>
          <p:nvPr>
            <p:ph type="sldNum" sz="quarter" idx="5"/>
          </p:nvPr>
        </p:nvSpPr>
        <p:spPr/>
        <p:txBody>
          <a:bodyPr/>
          <a:lstStyle/>
          <a:p>
            <a:fld id="{5E8AFA5D-4D18-4129-BFB3-F496736EE0D6}" type="slidenum">
              <a:rPr lang="en-GB" smtClean="0"/>
              <a:t>15</a:t>
            </a:fld>
            <a:endParaRPr lang="en-GB"/>
          </a:p>
        </p:txBody>
      </p:sp>
    </p:spTree>
    <p:extLst>
      <p:ext uri="{BB962C8B-B14F-4D97-AF65-F5344CB8AC3E}">
        <p14:creationId xmlns:p14="http://schemas.microsoft.com/office/powerpoint/2010/main" val="333501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r>
              <a:rPr lang="en-US"/>
              <a:t>15 November 2024</a:t>
            </a:r>
          </a:p>
        </p:txBody>
      </p:sp>
      <p:sp>
        <p:nvSpPr>
          <p:cNvPr id="5" name="Footer Placeholder 4"/>
          <p:cNvSpPr>
            <a:spLocks noGrp="1"/>
          </p:cNvSpPr>
          <p:nvPr>
            <p:ph type="ftr" sz="quarter" idx="11"/>
          </p:nvPr>
        </p:nvSpPr>
        <p:spPr/>
        <p:txBody>
          <a:bodyPr/>
          <a:lstStyle/>
          <a:p>
            <a:r>
              <a:rPr lang="en-US"/>
              <a:t>Vijayaraian Vijaya Jothi</a:t>
            </a:r>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4923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r>
              <a:rPr lang="en-US"/>
              <a:t>15 November 2024</a:t>
            </a:r>
          </a:p>
        </p:txBody>
      </p:sp>
      <p:sp>
        <p:nvSpPr>
          <p:cNvPr id="5" name="Footer Placeholder 4"/>
          <p:cNvSpPr>
            <a:spLocks noGrp="1"/>
          </p:cNvSpPr>
          <p:nvPr>
            <p:ph type="ftr" sz="quarter" idx="11"/>
          </p:nvPr>
        </p:nvSpPr>
        <p:spPr/>
        <p:txBody>
          <a:bodyPr/>
          <a:lstStyle/>
          <a:p>
            <a:r>
              <a:rPr lang="en-US"/>
              <a:t>Vijayaraian Vijaya Jothi</a:t>
            </a:r>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54809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r>
              <a:rPr lang="en-US"/>
              <a:t>15 November 2024</a:t>
            </a:r>
          </a:p>
        </p:txBody>
      </p:sp>
      <p:sp>
        <p:nvSpPr>
          <p:cNvPr id="5" name="Footer Placeholder 4"/>
          <p:cNvSpPr>
            <a:spLocks noGrp="1"/>
          </p:cNvSpPr>
          <p:nvPr>
            <p:ph type="ftr" sz="quarter" idx="11"/>
          </p:nvPr>
        </p:nvSpPr>
        <p:spPr/>
        <p:txBody>
          <a:bodyPr/>
          <a:lstStyle/>
          <a:p>
            <a:r>
              <a:rPr lang="en-US"/>
              <a:t>Vijayaraian Vijaya Jothi</a:t>
            </a:r>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78620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r>
              <a:rPr lang="en-US"/>
              <a:t>15 November 2024</a:t>
            </a:r>
          </a:p>
        </p:txBody>
      </p:sp>
      <p:sp>
        <p:nvSpPr>
          <p:cNvPr id="5" name="Footer Placeholder 4"/>
          <p:cNvSpPr>
            <a:spLocks noGrp="1"/>
          </p:cNvSpPr>
          <p:nvPr>
            <p:ph type="ftr" sz="quarter" idx="11"/>
          </p:nvPr>
        </p:nvSpPr>
        <p:spPr/>
        <p:txBody>
          <a:bodyPr/>
          <a:lstStyle/>
          <a:p>
            <a:r>
              <a:rPr lang="en-US"/>
              <a:t>Vijayaraian Vijaya Jothi</a:t>
            </a:r>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4894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r>
              <a:rPr lang="en-US"/>
              <a:t>15 November 2024</a:t>
            </a:r>
          </a:p>
        </p:txBody>
      </p:sp>
      <p:sp>
        <p:nvSpPr>
          <p:cNvPr id="5" name="Footer Placeholder 4"/>
          <p:cNvSpPr>
            <a:spLocks noGrp="1"/>
          </p:cNvSpPr>
          <p:nvPr>
            <p:ph type="ftr" sz="quarter" idx="11"/>
          </p:nvPr>
        </p:nvSpPr>
        <p:spPr/>
        <p:txBody>
          <a:bodyPr/>
          <a:lstStyle/>
          <a:p>
            <a:r>
              <a:rPr lang="en-US"/>
              <a:t>Vijayaraian Vijaya Jothi</a:t>
            </a:r>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87173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r>
              <a:rPr lang="en-US"/>
              <a:t>15 November 2024</a:t>
            </a:r>
          </a:p>
        </p:txBody>
      </p:sp>
      <p:sp>
        <p:nvSpPr>
          <p:cNvPr id="6" name="Footer Placeholder 5"/>
          <p:cNvSpPr>
            <a:spLocks noGrp="1"/>
          </p:cNvSpPr>
          <p:nvPr>
            <p:ph type="ftr" sz="quarter" idx="11"/>
          </p:nvPr>
        </p:nvSpPr>
        <p:spPr/>
        <p:txBody>
          <a:bodyPr/>
          <a:lstStyle/>
          <a:p>
            <a:r>
              <a:rPr lang="en-US"/>
              <a:t>Vijayaraian Vijaya Jothi</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12881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r>
              <a:rPr lang="en-US"/>
              <a:t>15 November 2024</a:t>
            </a:r>
          </a:p>
        </p:txBody>
      </p:sp>
      <p:sp>
        <p:nvSpPr>
          <p:cNvPr id="8" name="Footer Placeholder 7"/>
          <p:cNvSpPr>
            <a:spLocks noGrp="1"/>
          </p:cNvSpPr>
          <p:nvPr>
            <p:ph type="ftr" sz="quarter" idx="11"/>
          </p:nvPr>
        </p:nvSpPr>
        <p:spPr/>
        <p:txBody>
          <a:bodyPr/>
          <a:lstStyle/>
          <a:p>
            <a:r>
              <a:rPr lang="en-US"/>
              <a:t>Vijayaraian Vijaya Jothi</a:t>
            </a:r>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87126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r>
              <a:rPr lang="en-US"/>
              <a:t>15 November 2024</a:t>
            </a:r>
          </a:p>
        </p:txBody>
      </p:sp>
      <p:sp>
        <p:nvSpPr>
          <p:cNvPr id="4" name="Footer Placeholder 3"/>
          <p:cNvSpPr>
            <a:spLocks noGrp="1"/>
          </p:cNvSpPr>
          <p:nvPr>
            <p:ph type="ftr" sz="quarter" idx="11"/>
          </p:nvPr>
        </p:nvSpPr>
        <p:spPr/>
        <p:txBody>
          <a:bodyPr/>
          <a:lstStyle/>
          <a:p>
            <a:r>
              <a:rPr lang="en-US"/>
              <a:t>Vijayaraian Vijaya Jothi</a:t>
            </a:r>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40621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15 November 2024</a:t>
            </a:r>
          </a:p>
        </p:txBody>
      </p:sp>
      <p:sp>
        <p:nvSpPr>
          <p:cNvPr id="3" name="Footer Placeholder 2"/>
          <p:cNvSpPr>
            <a:spLocks noGrp="1"/>
          </p:cNvSpPr>
          <p:nvPr>
            <p:ph type="ftr" sz="quarter" idx="11"/>
          </p:nvPr>
        </p:nvSpPr>
        <p:spPr/>
        <p:txBody>
          <a:bodyPr/>
          <a:lstStyle/>
          <a:p>
            <a:r>
              <a:rPr lang="en-US"/>
              <a:t>Vijayaraian Vijaya Jothi</a:t>
            </a:r>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47478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r>
              <a:rPr lang="en-US"/>
              <a:t>15 November 2024</a:t>
            </a:r>
          </a:p>
        </p:txBody>
      </p:sp>
      <p:sp>
        <p:nvSpPr>
          <p:cNvPr id="6" name="Footer Placeholder 5"/>
          <p:cNvSpPr>
            <a:spLocks noGrp="1"/>
          </p:cNvSpPr>
          <p:nvPr>
            <p:ph type="ftr" sz="quarter" idx="11"/>
          </p:nvPr>
        </p:nvSpPr>
        <p:spPr/>
        <p:txBody>
          <a:bodyPr/>
          <a:lstStyle/>
          <a:p>
            <a:r>
              <a:rPr lang="en-US"/>
              <a:t>Vijayaraian Vijaya Jothi</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35815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r>
              <a:rPr lang="en-US"/>
              <a:t>15 November 2024</a:t>
            </a:r>
          </a:p>
        </p:txBody>
      </p:sp>
      <p:sp>
        <p:nvSpPr>
          <p:cNvPr id="6" name="Footer Placeholder 5"/>
          <p:cNvSpPr>
            <a:spLocks noGrp="1"/>
          </p:cNvSpPr>
          <p:nvPr>
            <p:ph type="ftr" sz="quarter" idx="11"/>
          </p:nvPr>
        </p:nvSpPr>
        <p:spPr/>
        <p:txBody>
          <a:bodyPr/>
          <a:lstStyle/>
          <a:p>
            <a:r>
              <a:rPr lang="en-US"/>
              <a:t>Vijayaraian Vijaya Jothi</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25847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15 November 2024</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Vijayaraian Vijaya Jothi</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22171821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B3B3B"/>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1DC996-1A4B-4D4F-A733-3A00E5ABC2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332" y="0"/>
            <a:ext cx="2325467" cy="2325467"/>
          </a:xfrm>
          <a:prstGeom prst="rect">
            <a:avLst/>
          </a:prstGeom>
        </p:spPr>
      </p:pic>
      <p:sp>
        <p:nvSpPr>
          <p:cNvPr id="11" name="TextBox 10">
            <a:extLst>
              <a:ext uri="{FF2B5EF4-FFF2-40B4-BE49-F238E27FC236}">
                <a16:creationId xmlns:a16="http://schemas.microsoft.com/office/drawing/2014/main" id="{00CC22B5-8500-2C45-91DE-A596A6DF1C3B}"/>
              </a:ext>
            </a:extLst>
          </p:cNvPr>
          <p:cNvSpPr txBox="1"/>
          <p:nvPr/>
        </p:nvSpPr>
        <p:spPr>
          <a:xfrm>
            <a:off x="870857" y="1720920"/>
            <a:ext cx="9200211" cy="1538883"/>
          </a:xfrm>
          <a:prstGeom prst="rect">
            <a:avLst/>
          </a:prstGeom>
          <a:solidFill>
            <a:srgbClr val="3B3B3B"/>
          </a:solidFill>
        </p:spPr>
        <p:txBody>
          <a:bodyPr wrap="none" rtlCol="0">
            <a:spAutoFit/>
          </a:bodyPr>
          <a:lstStyle/>
          <a:p>
            <a:r>
              <a:rPr lang="en-US" sz="6600" dirty="0">
                <a:solidFill>
                  <a:srgbClr val="FF6600"/>
                </a:solidFill>
              </a:rPr>
              <a:t>Bank Marketing Campaign</a:t>
            </a:r>
          </a:p>
          <a:p>
            <a:endParaRPr lang="en-US" sz="2800" b="1" dirty="0"/>
          </a:p>
        </p:txBody>
      </p:sp>
      <p:sp>
        <p:nvSpPr>
          <p:cNvPr id="2" name="TextBox 1">
            <a:extLst>
              <a:ext uri="{FF2B5EF4-FFF2-40B4-BE49-F238E27FC236}">
                <a16:creationId xmlns:a16="http://schemas.microsoft.com/office/drawing/2014/main" id="{EDE3B052-06D3-8F9D-E9EC-870A2C88C07D}"/>
              </a:ext>
            </a:extLst>
          </p:cNvPr>
          <p:cNvSpPr txBox="1"/>
          <p:nvPr/>
        </p:nvSpPr>
        <p:spPr>
          <a:xfrm>
            <a:off x="746620" y="3481119"/>
            <a:ext cx="2860646" cy="1954381"/>
          </a:xfrm>
          <a:prstGeom prst="rect">
            <a:avLst/>
          </a:prstGeom>
          <a:solidFill>
            <a:schemeClr val="bg2">
              <a:lumMod val="25000"/>
            </a:schemeClr>
          </a:solidFill>
        </p:spPr>
        <p:txBody>
          <a:bodyPr wrap="square" rtlCol="0">
            <a:spAutoFit/>
          </a:bodyPr>
          <a:lstStyle/>
          <a:p>
            <a:r>
              <a:rPr lang="en-US" sz="1400" dirty="0">
                <a:solidFill>
                  <a:srgbClr val="FF6600"/>
                </a:solidFill>
              </a:rPr>
              <a:t>Name: Vijayarajan Vijaya Jothi</a:t>
            </a:r>
          </a:p>
          <a:p>
            <a:r>
              <a:rPr lang="en-US" sz="1400" dirty="0">
                <a:solidFill>
                  <a:srgbClr val="FF6600"/>
                </a:solidFill>
              </a:rPr>
              <a:t>Location: United Kingdom</a:t>
            </a:r>
          </a:p>
          <a:p>
            <a:r>
              <a:rPr lang="en-US" sz="1400" dirty="0">
                <a:solidFill>
                  <a:srgbClr val="FF6600"/>
                </a:solidFill>
              </a:rPr>
              <a:t>Project: Data Science</a:t>
            </a:r>
          </a:p>
          <a:p>
            <a:r>
              <a:rPr lang="en-US" sz="1400" dirty="0">
                <a:solidFill>
                  <a:srgbClr val="FF6600"/>
                </a:solidFill>
              </a:rPr>
              <a:t>Date:15/11/2024</a:t>
            </a:r>
          </a:p>
          <a:p>
            <a:endParaRPr lang="en-US" sz="2500" dirty="0">
              <a:solidFill>
                <a:srgbClr val="FF6600"/>
              </a:solidFill>
            </a:endParaRPr>
          </a:p>
          <a:p>
            <a:endParaRPr lang="en-US" sz="4000" dirty="0"/>
          </a:p>
        </p:txBody>
      </p:sp>
      <p:sp>
        <p:nvSpPr>
          <p:cNvPr id="3" name="Date Placeholder 2">
            <a:extLst>
              <a:ext uri="{FF2B5EF4-FFF2-40B4-BE49-F238E27FC236}">
                <a16:creationId xmlns:a16="http://schemas.microsoft.com/office/drawing/2014/main" id="{E5D25214-57F2-5A69-E460-56F5EEF03FEA}"/>
              </a:ext>
            </a:extLst>
          </p:cNvPr>
          <p:cNvSpPr>
            <a:spLocks noGrp="1"/>
          </p:cNvSpPr>
          <p:nvPr>
            <p:ph type="dt" sz="half" idx="10"/>
          </p:nvPr>
        </p:nvSpPr>
        <p:spPr/>
        <p:txBody>
          <a:bodyPr/>
          <a:lstStyle/>
          <a:p>
            <a:r>
              <a:rPr lang="en-US"/>
              <a:t>15 November 2024</a:t>
            </a:r>
          </a:p>
        </p:txBody>
      </p:sp>
      <p:sp>
        <p:nvSpPr>
          <p:cNvPr id="4" name="Footer Placeholder 3">
            <a:extLst>
              <a:ext uri="{FF2B5EF4-FFF2-40B4-BE49-F238E27FC236}">
                <a16:creationId xmlns:a16="http://schemas.microsoft.com/office/drawing/2014/main" id="{1CFDCDDE-76E8-E4FB-A12F-8635965994C9}"/>
              </a:ext>
            </a:extLst>
          </p:cNvPr>
          <p:cNvSpPr>
            <a:spLocks noGrp="1"/>
          </p:cNvSpPr>
          <p:nvPr>
            <p:ph type="ftr" sz="quarter" idx="11"/>
          </p:nvPr>
        </p:nvSpPr>
        <p:spPr/>
        <p:txBody>
          <a:bodyPr/>
          <a:lstStyle/>
          <a:p>
            <a:r>
              <a:rPr lang="en-US"/>
              <a:t>Vijayaraian Vijaya Jothi</a:t>
            </a:r>
          </a:p>
        </p:txBody>
      </p:sp>
      <p:sp>
        <p:nvSpPr>
          <p:cNvPr id="5" name="Slide Number Placeholder 4">
            <a:extLst>
              <a:ext uri="{FF2B5EF4-FFF2-40B4-BE49-F238E27FC236}">
                <a16:creationId xmlns:a16="http://schemas.microsoft.com/office/drawing/2014/main" id="{F7642431-9983-404A-F120-1B3992CB0621}"/>
              </a:ext>
            </a:extLst>
          </p:cNvPr>
          <p:cNvSpPr>
            <a:spLocks noGrp="1"/>
          </p:cNvSpPr>
          <p:nvPr>
            <p:ph type="sldNum" sz="quarter" idx="12"/>
          </p:nvPr>
        </p:nvSpPr>
        <p:spPr/>
        <p:txBody>
          <a:bodyPr/>
          <a:lstStyle/>
          <a:p>
            <a:fld id="{48F63A3B-78C7-47BE-AE5E-E10140E04643}" type="slidenum">
              <a:rPr lang="en-US" smtClean="0"/>
              <a:t>1</a:t>
            </a:fld>
            <a:endParaRPr lang="en-US"/>
          </a:p>
        </p:txBody>
      </p:sp>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4="http://schemas.microsoft.com/office/powerpoint/2010/main">
    <mc:Choice Requires="p14">
      <p:transition spd="slow" p14:dur="2000" advTm="18328"/>
    </mc:Choice>
    <mc:Fallback xmlns="">
      <p:transition spd="slow" advTm="1832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B3B3B"/>
        </a:solidFill>
        <a:effectLst/>
      </p:bgPr>
    </p:bg>
    <p:spTree>
      <p:nvGrpSpPr>
        <p:cNvPr id="1" name="">
          <a:extLst>
            <a:ext uri="{FF2B5EF4-FFF2-40B4-BE49-F238E27FC236}">
              <a16:creationId xmlns:a16="http://schemas.microsoft.com/office/drawing/2014/main" id="{6AEAA0E0-E9FA-7E8B-A750-9DADE9C5673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5298B10E-CEE4-7EB4-E072-C9C89A7C456F}"/>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solidFill>
                  <a:srgbClr val="FF6600"/>
                </a:solidFill>
              </a:rPr>
              <a:t>  Exploratory Data Analysis</a:t>
            </a:r>
          </a:p>
          <a:p>
            <a:r>
              <a:rPr lang="en-US" sz="3200" b="1">
                <a:solidFill>
                  <a:schemeClr val="accent2"/>
                </a:solidFill>
                <a:latin typeface="+mj-lt"/>
              </a:rPr>
              <a:t>  Bank Marketing Campaign </a:t>
            </a:r>
            <a:endParaRPr lang="en-US" sz="3200" b="1" dirty="0">
              <a:solidFill>
                <a:schemeClr val="accent2"/>
              </a:solidFill>
              <a:latin typeface="+mj-lt"/>
            </a:endParaRPr>
          </a:p>
        </p:txBody>
      </p:sp>
      <p:pic>
        <p:nvPicPr>
          <p:cNvPr id="7" name="Picture 6">
            <a:extLst>
              <a:ext uri="{FF2B5EF4-FFF2-40B4-BE49-F238E27FC236}">
                <a16:creationId xmlns:a16="http://schemas.microsoft.com/office/drawing/2014/main" id="{99D12CF5-AC8B-1C6C-E2DD-3F9499C1BA10}"/>
              </a:ext>
            </a:extLst>
          </p:cNvPr>
          <p:cNvPicPr>
            <a:picLocks noChangeAspect="1"/>
          </p:cNvPicPr>
          <p:nvPr/>
        </p:nvPicPr>
        <p:blipFill>
          <a:blip r:embed="rId3"/>
          <a:stretch>
            <a:fillRect/>
          </a:stretch>
        </p:blipFill>
        <p:spPr>
          <a:xfrm>
            <a:off x="4273616" y="1520791"/>
            <a:ext cx="7764379" cy="5221705"/>
          </a:xfrm>
          <a:prstGeom prst="rect">
            <a:avLst/>
          </a:prstGeom>
        </p:spPr>
      </p:pic>
      <p:pic>
        <p:nvPicPr>
          <p:cNvPr id="9" name="Picture 8">
            <a:extLst>
              <a:ext uri="{FF2B5EF4-FFF2-40B4-BE49-F238E27FC236}">
                <a16:creationId xmlns:a16="http://schemas.microsoft.com/office/drawing/2014/main" id="{EA552A4D-B2E1-0597-DA15-0A3D47C6B3EA}"/>
              </a:ext>
            </a:extLst>
          </p:cNvPr>
          <p:cNvPicPr>
            <a:picLocks noChangeAspect="1"/>
          </p:cNvPicPr>
          <p:nvPr/>
        </p:nvPicPr>
        <p:blipFill>
          <a:blip r:embed="rId4"/>
          <a:stretch>
            <a:fillRect/>
          </a:stretch>
        </p:blipFill>
        <p:spPr>
          <a:xfrm>
            <a:off x="7768847" y="3513221"/>
            <a:ext cx="922766" cy="1637259"/>
          </a:xfrm>
          <a:prstGeom prst="rect">
            <a:avLst/>
          </a:prstGeom>
        </p:spPr>
      </p:pic>
      <p:pic>
        <p:nvPicPr>
          <p:cNvPr id="13" name="Picture 12">
            <a:extLst>
              <a:ext uri="{FF2B5EF4-FFF2-40B4-BE49-F238E27FC236}">
                <a16:creationId xmlns:a16="http://schemas.microsoft.com/office/drawing/2014/main" id="{308A10A7-1CFD-E8DC-7E5E-9A3DE1D09A1D}"/>
              </a:ext>
            </a:extLst>
          </p:cNvPr>
          <p:cNvPicPr>
            <a:picLocks noChangeAspect="1"/>
          </p:cNvPicPr>
          <p:nvPr/>
        </p:nvPicPr>
        <p:blipFill>
          <a:blip r:embed="rId5"/>
          <a:stretch>
            <a:fillRect/>
          </a:stretch>
        </p:blipFill>
        <p:spPr>
          <a:xfrm>
            <a:off x="7770307" y="2392285"/>
            <a:ext cx="770996" cy="1218908"/>
          </a:xfrm>
          <a:prstGeom prst="rect">
            <a:avLst/>
          </a:prstGeom>
        </p:spPr>
      </p:pic>
      <p:sp>
        <p:nvSpPr>
          <p:cNvPr id="16" name="TextBox 15">
            <a:extLst>
              <a:ext uri="{FF2B5EF4-FFF2-40B4-BE49-F238E27FC236}">
                <a16:creationId xmlns:a16="http://schemas.microsoft.com/office/drawing/2014/main" id="{63902CBA-3512-54A0-1A42-C40337079DD3}"/>
              </a:ext>
            </a:extLst>
          </p:cNvPr>
          <p:cNvSpPr txBox="1"/>
          <p:nvPr/>
        </p:nvSpPr>
        <p:spPr>
          <a:xfrm>
            <a:off x="327260" y="1748282"/>
            <a:ext cx="3696102" cy="4524315"/>
          </a:xfrm>
          <a:prstGeom prst="rect">
            <a:avLst/>
          </a:prstGeom>
          <a:noFill/>
        </p:spPr>
        <p:txBody>
          <a:bodyPr wrap="square" rtlCol="0">
            <a:spAutoFit/>
          </a:bodyPr>
          <a:lstStyle/>
          <a:p>
            <a:r>
              <a:rPr lang="en-GB" dirty="0">
                <a:solidFill>
                  <a:schemeClr val="bg1"/>
                </a:solidFill>
              </a:rPr>
              <a:t>• File Used: bank-additional-full.csv </a:t>
            </a:r>
          </a:p>
          <a:p>
            <a:r>
              <a:rPr lang="en-GB" dirty="0">
                <a:solidFill>
                  <a:schemeClr val="bg1"/>
                </a:solidFill>
              </a:rPr>
              <a:t>• Visual elements in the Dashboard </a:t>
            </a:r>
          </a:p>
          <a:p>
            <a:r>
              <a:rPr lang="en-GB" dirty="0">
                <a:solidFill>
                  <a:schemeClr val="bg1"/>
                </a:solidFill>
              </a:rPr>
              <a:t>    gives insights about </a:t>
            </a:r>
          </a:p>
          <a:p>
            <a:r>
              <a:rPr lang="en-GB" dirty="0">
                <a:solidFill>
                  <a:schemeClr val="bg1"/>
                </a:solidFill>
              </a:rPr>
              <a:t>    Customer base. </a:t>
            </a:r>
          </a:p>
          <a:p>
            <a:r>
              <a:rPr lang="en-GB" dirty="0">
                <a:solidFill>
                  <a:schemeClr val="bg1"/>
                </a:solidFill>
              </a:rPr>
              <a:t>• From charts, Customers in classes of self-employed, cellular, and married , having deposits and possess no loan and obtained tertiary education,</a:t>
            </a:r>
          </a:p>
          <a:p>
            <a:r>
              <a:rPr lang="en-GB" dirty="0">
                <a:solidFill>
                  <a:schemeClr val="bg1"/>
                </a:solidFill>
              </a:rPr>
              <a:t>Got Housing ownership between 28 and 72 . </a:t>
            </a:r>
          </a:p>
          <a:p>
            <a:r>
              <a:rPr lang="en-GB" dirty="0">
                <a:solidFill>
                  <a:schemeClr val="bg1"/>
                </a:solidFill>
              </a:rPr>
              <a:t>•  From Charts, Customers between age 28 to 35 falling in the above filtered conditions, have maximum housing ownership. </a:t>
            </a:r>
          </a:p>
          <a:p>
            <a:endParaRPr lang="en-GB" dirty="0">
              <a:solidFill>
                <a:schemeClr val="bg1"/>
              </a:solidFill>
            </a:endParaRPr>
          </a:p>
        </p:txBody>
      </p:sp>
      <p:sp>
        <p:nvSpPr>
          <p:cNvPr id="3" name="Date Placeholder 2">
            <a:extLst>
              <a:ext uri="{FF2B5EF4-FFF2-40B4-BE49-F238E27FC236}">
                <a16:creationId xmlns:a16="http://schemas.microsoft.com/office/drawing/2014/main" id="{26ACA738-5C45-1A29-678E-CC161C27AE04}"/>
              </a:ext>
            </a:extLst>
          </p:cNvPr>
          <p:cNvSpPr>
            <a:spLocks noGrp="1"/>
          </p:cNvSpPr>
          <p:nvPr>
            <p:ph type="dt" sz="half" idx="10"/>
          </p:nvPr>
        </p:nvSpPr>
        <p:spPr/>
        <p:txBody>
          <a:bodyPr/>
          <a:lstStyle/>
          <a:p>
            <a:r>
              <a:rPr lang="en-US"/>
              <a:t>15 November 2024</a:t>
            </a:r>
          </a:p>
        </p:txBody>
      </p:sp>
      <p:sp>
        <p:nvSpPr>
          <p:cNvPr id="4" name="Footer Placeholder 3">
            <a:extLst>
              <a:ext uri="{FF2B5EF4-FFF2-40B4-BE49-F238E27FC236}">
                <a16:creationId xmlns:a16="http://schemas.microsoft.com/office/drawing/2014/main" id="{2B21233D-C83F-FC37-F167-D1F6D63EC0DC}"/>
              </a:ext>
            </a:extLst>
          </p:cNvPr>
          <p:cNvSpPr>
            <a:spLocks noGrp="1"/>
          </p:cNvSpPr>
          <p:nvPr>
            <p:ph type="ftr" sz="quarter" idx="11"/>
          </p:nvPr>
        </p:nvSpPr>
        <p:spPr/>
        <p:txBody>
          <a:bodyPr/>
          <a:lstStyle/>
          <a:p>
            <a:r>
              <a:rPr lang="en-US"/>
              <a:t>Vijayaraian Vijaya Jothi</a:t>
            </a:r>
          </a:p>
        </p:txBody>
      </p:sp>
      <p:sp>
        <p:nvSpPr>
          <p:cNvPr id="5" name="Slide Number Placeholder 4">
            <a:extLst>
              <a:ext uri="{FF2B5EF4-FFF2-40B4-BE49-F238E27FC236}">
                <a16:creationId xmlns:a16="http://schemas.microsoft.com/office/drawing/2014/main" id="{40B12129-3AF4-9C9B-CA42-9EB48B1C80CA}"/>
              </a:ext>
            </a:extLst>
          </p:cNvPr>
          <p:cNvSpPr>
            <a:spLocks noGrp="1"/>
          </p:cNvSpPr>
          <p:nvPr>
            <p:ph type="sldNum" sz="quarter" idx="12"/>
          </p:nvPr>
        </p:nvSpPr>
        <p:spPr/>
        <p:txBody>
          <a:bodyPr/>
          <a:lstStyle/>
          <a:p>
            <a:fld id="{48F63A3B-78C7-47BE-AE5E-E10140E04643}" type="slidenum">
              <a:rPr lang="en-US" smtClean="0"/>
              <a:t>10</a:t>
            </a:fld>
            <a:endParaRPr lang="en-US"/>
          </a:p>
        </p:txBody>
      </p:sp>
    </p:spTree>
    <p:extLst>
      <p:ext uri="{BB962C8B-B14F-4D97-AF65-F5344CB8AC3E}">
        <p14:creationId xmlns:p14="http://schemas.microsoft.com/office/powerpoint/2010/main" val="1415498822"/>
      </p:ext>
    </p:extLst>
  </p:cSld>
  <p:clrMapOvr>
    <a:masterClrMapping/>
  </p:clrMapOvr>
  <mc:AlternateContent xmlns:mc="http://schemas.openxmlformats.org/markup-compatibility/2006" xmlns:p14="http://schemas.microsoft.com/office/powerpoint/2010/main">
    <mc:Choice Requires="p14">
      <p:transition spd="slow" p14:dur="2000" advTm="46404"/>
    </mc:Choice>
    <mc:Fallback xmlns="">
      <p:transition spd="slow" advTm="46404"/>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B3B3B"/>
        </a:solidFill>
        <a:effectLst/>
      </p:bgPr>
    </p:bg>
    <p:spTree>
      <p:nvGrpSpPr>
        <p:cNvPr id="1" name="">
          <a:extLst>
            <a:ext uri="{FF2B5EF4-FFF2-40B4-BE49-F238E27FC236}">
              <a16:creationId xmlns:a16="http://schemas.microsoft.com/office/drawing/2014/main" id="{492308D1-7526-4976-6B77-206AAD804D1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2D224D2-39C7-3E44-FC29-F337AC019441}"/>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solidFill>
                  <a:srgbClr val="FF6600"/>
                </a:solidFill>
              </a:rPr>
              <a:t>  Exploratory Data Analysis</a:t>
            </a:r>
          </a:p>
          <a:p>
            <a:r>
              <a:rPr lang="en-US" sz="3200" b="1">
                <a:solidFill>
                  <a:schemeClr val="accent2"/>
                </a:solidFill>
                <a:latin typeface="+mj-lt"/>
              </a:rPr>
              <a:t>  Bank Marketing Campaign </a:t>
            </a:r>
            <a:endParaRPr lang="en-US" sz="3200" b="1" dirty="0">
              <a:solidFill>
                <a:schemeClr val="accent2"/>
              </a:solidFill>
              <a:latin typeface="+mj-lt"/>
            </a:endParaRPr>
          </a:p>
        </p:txBody>
      </p:sp>
      <p:pic>
        <p:nvPicPr>
          <p:cNvPr id="4" name="Picture 3">
            <a:extLst>
              <a:ext uri="{FF2B5EF4-FFF2-40B4-BE49-F238E27FC236}">
                <a16:creationId xmlns:a16="http://schemas.microsoft.com/office/drawing/2014/main" id="{022E0EF0-2D7D-C9D0-9FC7-241273DE1858}"/>
              </a:ext>
            </a:extLst>
          </p:cNvPr>
          <p:cNvPicPr>
            <a:picLocks noChangeAspect="1"/>
          </p:cNvPicPr>
          <p:nvPr/>
        </p:nvPicPr>
        <p:blipFill>
          <a:blip r:embed="rId3"/>
          <a:stretch>
            <a:fillRect/>
          </a:stretch>
        </p:blipFill>
        <p:spPr>
          <a:xfrm>
            <a:off x="4163786" y="1665513"/>
            <a:ext cx="7916166" cy="4931230"/>
          </a:xfrm>
          <a:prstGeom prst="rect">
            <a:avLst/>
          </a:prstGeom>
        </p:spPr>
      </p:pic>
      <p:sp>
        <p:nvSpPr>
          <p:cNvPr id="5" name="TextBox 4">
            <a:extLst>
              <a:ext uri="{FF2B5EF4-FFF2-40B4-BE49-F238E27FC236}">
                <a16:creationId xmlns:a16="http://schemas.microsoft.com/office/drawing/2014/main" id="{8173099E-3547-E6B4-52EF-F9374B49BA6E}"/>
              </a:ext>
            </a:extLst>
          </p:cNvPr>
          <p:cNvSpPr txBox="1"/>
          <p:nvPr/>
        </p:nvSpPr>
        <p:spPr>
          <a:xfrm>
            <a:off x="327260" y="1748282"/>
            <a:ext cx="3696102" cy="4247317"/>
          </a:xfrm>
          <a:prstGeom prst="rect">
            <a:avLst/>
          </a:prstGeom>
          <a:noFill/>
        </p:spPr>
        <p:txBody>
          <a:bodyPr wrap="square" rtlCol="0">
            <a:spAutoFit/>
          </a:bodyPr>
          <a:lstStyle/>
          <a:p>
            <a:r>
              <a:rPr lang="en-GB" dirty="0">
                <a:solidFill>
                  <a:schemeClr val="bg1"/>
                </a:solidFill>
              </a:rPr>
              <a:t>• File Used: bank-additional-full.csv </a:t>
            </a:r>
          </a:p>
          <a:p>
            <a:r>
              <a:rPr lang="en-GB" dirty="0">
                <a:solidFill>
                  <a:schemeClr val="bg1"/>
                </a:solidFill>
              </a:rPr>
              <a:t>• Visual elements in the Dashboard </a:t>
            </a:r>
          </a:p>
          <a:p>
            <a:r>
              <a:rPr lang="en-GB" dirty="0">
                <a:solidFill>
                  <a:schemeClr val="bg1"/>
                </a:solidFill>
              </a:rPr>
              <a:t>    gives insights about </a:t>
            </a:r>
          </a:p>
          <a:p>
            <a:r>
              <a:rPr lang="en-GB" dirty="0">
                <a:solidFill>
                  <a:schemeClr val="bg1"/>
                </a:solidFill>
              </a:rPr>
              <a:t>    Customer base. </a:t>
            </a:r>
          </a:p>
          <a:p>
            <a:r>
              <a:rPr lang="en-GB" dirty="0">
                <a:solidFill>
                  <a:schemeClr val="bg1"/>
                </a:solidFill>
              </a:rPr>
              <a:t>• From charts, Customers in classes of admin, cellular, and married , having deposits and possess no loan and obtained tertiary education,</a:t>
            </a:r>
          </a:p>
          <a:p>
            <a:r>
              <a:rPr lang="en-GB" dirty="0">
                <a:solidFill>
                  <a:schemeClr val="bg1"/>
                </a:solidFill>
              </a:rPr>
              <a:t>Got Housing ownership between 20 and 60 . </a:t>
            </a:r>
          </a:p>
          <a:p>
            <a:r>
              <a:rPr lang="en-GB" dirty="0">
                <a:solidFill>
                  <a:schemeClr val="bg1"/>
                </a:solidFill>
              </a:rPr>
              <a:t>•  From Charts, Customers between age 30 to 40 falling in the above filtered conditions, have maximum housing ownership. </a:t>
            </a:r>
          </a:p>
          <a:p>
            <a:endParaRPr lang="en-GB" dirty="0">
              <a:solidFill>
                <a:schemeClr val="bg1"/>
              </a:solidFill>
            </a:endParaRPr>
          </a:p>
        </p:txBody>
      </p:sp>
      <p:sp>
        <p:nvSpPr>
          <p:cNvPr id="3" name="Date Placeholder 2">
            <a:extLst>
              <a:ext uri="{FF2B5EF4-FFF2-40B4-BE49-F238E27FC236}">
                <a16:creationId xmlns:a16="http://schemas.microsoft.com/office/drawing/2014/main" id="{DF33026C-AD98-FE40-3116-E10A7FCC9CA1}"/>
              </a:ext>
            </a:extLst>
          </p:cNvPr>
          <p:cNvSpPr>
            <a:spLocks noGrp="1"/>
          </p:cNvSpPr>
          <p:nvPr>
            <p:ph type="dt" sz="half" idx="10"/>
          </p:nvPr>
        </p:nvSpPr>
        <p:spPr/>
        <p:txBody>
          <a:bodyPr/>
          <a:lstStyle/>
          <a:p>
            <a:r>
              <a:rPr lang="en-US"/>
              <a:t>15 November 2024</a:t>
            </a:r>
          </a:p>
        </p:txBody>
      </p:sp>
      <p:sp>
        <p:nvSpPr>
          <p:cNvPr id="6" name="Footer Placeholder 5">
            <a:extLst>
              <a:ext uri="{FF2B5EF4-FFF2-40B4-BE49-F238E27FC236}">
                <a16:creationId xmlns:a16="http://schemas.microsoft.com/office/drawing/2014/main" id="{EE412F84-6B70-9332-B095-D998ED53E0FE}"/>
              </a:ext>
            </a:extLst>
          </p:cNvPr>
          <p:cNvSpPr>
            <a:spLocks noGrp="1"/>
          </p:cNvSpPr>
          <p:nvPr>
            <p:ph type="ftr" sz="quarter" idx="11"/>
          </p:nvPr>
        </p:nvSpPr>
        <p:spPr/>
        <p:txBody>
          <a:bodyPr/>
          <a:lstStyle/>
          <a:p>
            <a:r>
              <a:rPr lang="en-US"/>
              <a:t>Vijayaraian Vijaya Jothi</a:t>
            </a:r>
          </a:p>
        </p:txBody>
      </p:sp>
      <p:sp>
        <p:nvSpPr>
          <p:cNvPr id="7" name="Slide Number Placeholder 6">
            <a:extLst>
              <a:ext uri="{FF2B5EF4-FFF2-40B4-BE49-F238E27FC236}">
                <a16:creationId xmlns:a16="http://schemas.microsoft.com/office/drawing/2014/main" id="{4F1694B4-7358-CA4B-9D92-9CE77DB4C75C}"/>
              </a:ext>
            </a:extLst>
          </p:cNvPr>
          <p:cNvSpPr>
            <a:spLocks noGrp="1"/>
          </p:cNvSpPr>
          <p:nvPr>
            <p:ph type="sldNum" sz="quarter" idx="12"/>
          </p:nvPr>
        </p:nvSpPr>
        <p:spPr/>
        <p:txBody>
          <a:bodyPr/>
          <a:lstStyle/>
          <a:p>
            <a:fld id="{48F63A3B-78C7-47BE-AE5E-E10140E04643}" type="slidenum">
              <a:rPr lang="en-US" smtClean="0"/>
              <a:t>11</a:t>
            </a:fld>
            <a:endParaRPr lang="en-US"/>
          </a:p>
        </p:txBody>
      </p:sp>
    </p:spTree>
    <p:extLst>
      <p:ext uri="{BB962C8B-B14F-4D97-AF65-F5344CB8AC3E}">
        <p14:creationId xmlns:p14="http://schemas.microsoft.com/office/powerpoint/2010/main" val="2617022337"/>
      </p:ext>
    </p:extLst>
  </p:cSld>
  <p:clrMapOvr>
    <a:masterClrMapping/>
  </p:clrMapOvr>
  <mc:AlternateContent xmlns:mc="http://schemas.openxmlformats.org/markup-compatibility/2006" xmlns:p14="http://schemas.microsoft.com/office/powerpoint/2010/main">
    <mc:Choice Requires="p14">
      <p:transition spd="slow" p14:dur="2000" advTm="46404"/>
    </mc:Choice>
    <mc:Fallback xmlns="">
      <p:transition spd="slow" advTm="46404"/>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B3B3B"/>
        </a:solidFill>
        <a:effectLst/>
      </p:bgPr>
    </p:bg>
    <p:spTree>
      <p:nvGrpSpPr>
        <p:cNvPr id="1" name="">
          <a:extLst>
            <a:ext uri="{FF2B5EF4-FFF2-40B4-BE49-F238E27FC236}">
              <a16:creationId xmlns:a16="http://schemas.microsoft.com/office/drawing/2014/main" id="{F03CB20A-D966-CCD4-099D-472BA3C903E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1886034-5CB1-B748-5C6B-9BE130F6D288}"/>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solidFill>
                  <a:srgbClr val="FF6600"/>
                </a:solidFill>
              </a:rPr>
              <a:t>  Exploratory Data Analysis</a:t>
            </a:r>
          </a:p>
          <a:p>
            <a:r>
              <a:rPr lang="en-US" sz="3200" b="1">
                <a:solidFill>
                  <a:schemeClr val="accent2"/>
                </a:solidFill>
                <a:latin typeface="+mj-lt"/>
              </a:rPr>
              <a:t>  Bank Marketing Campaign </a:t>
            </a:r>
            <a:endParaRPr lang="en-US" sz="3200" b="1" dirty="0">
              <a:solidFill>
                <a:schemeClr val="accent2"/>
              </a:solidFill>
              <a:latin typeface="+mj-lt"/>
            </a:endParaRPr>
          </a:p>
        </p:txBody>
      </p:sp>
      <p:pic>
        <p:nvPicPr>
          <p:cNvPr id="5" name="Picture 4">
            <a:extLst>
              <a:ext uri="{FF2B5EF4-FFF2-40B4-BE49-F238E27FC236}">
                <a16:creationId xmlns:a16="http://schemas.microsoft.com/office/drawing/2014/main" id="{0BFB7002-3511-B680-AA04-1D06D7F71668}"/>
              </a:ext>
            </a:extLst>
          </p:cNvPr>
          <p:cNvPicPr>
            <a:picLocks noChangeAspect="1"/>
          </p:cNvPicPr>
          <p:nvPr/>
        </p:nvPicPr>
        <p:blipFill>
          <a:blip r:embed="rId3"/>
          <a:stretch>
            <a:fillRect/>
          </a:stretch>
        </p:blipFill>
        <p:spPr>
          <a:xfrm>
            <a:off x="3937096" y="1980027"/>
            <a:ext cx="8100899" cy="4488149"/>
          </a:xfrm>
          <a:prstGeom prst="rect">
            <a:avLst/>
          </a:prstGeom>
        </p:spPr>
      </p:pic>
      <p:sp>
        <p:nvSpPr>
          <p:cNvPr id="6" name="TextBox 5">
            <a:extLst>
              <a:ext uri="{FF2B5EF4-FFF2-40B4-BE49-F238E27FC236}">
                <a16:creationId xmlns:a16="http://schemas.microsoft.com/office/drawing/2014/main" id="{C6EB7ACD-B8ED-A77B-7AF1-2AD720838D95}"/>
              </a:ext>
            </a:extLst>
          </p:cNvPr>
          <p:cNvSpPr txBox="1"/>
          <p:nvPr/>
        </p:nvSpPr>
        <p:spPr>
          <a:xfrm>
            <a:off x="327260" y="1748282"/>
            <a:ext cx="3469133" cy="1754326"/>
          </a:xfrm>
          <a:prstGeom prst="rect">
            <a:avLst/>
          </a:prstGeom>
          <a:noFill/>
        </p:spPr>
        <p:txBody>
          <a:bodyPr wrap="square" rtlCol="0">
            <a:spAutoFit/>
          </a:bodyPr>
          <a:lstStyle/>
          <a:p>
            <a:r>
              <a:rPr lang="en-GB" dirty="0">
                <a:solidFill>
                  <a:schemeClr val="bg1"/>
                </a:solidFill>
              </a:rPr>
              <a:t>• File Used: bank-additional-full.csv </a:t>
            </a:r>
          </a:p>
          <a:p>
            <a:r>
              <a:rPr lang="en-GB" dirty="0">
                <a:solidFill>
                  <a:schemeClr val="bg1"/>
                </a:solidFill>
              </a:rPr>
              <a:t>•The line graph shows customers between Age 20 and 60 have Deposits in Bank. </a:t>
            </a:r>
          </a:p>
          <a:p>
            <a:endParaRPr lang="en-GB" dirty="0">
              <a:solidFill>
                <a:schemeClr val="bg1"/>
              </a:solidFill>
            </a:endParaRPr>
          </a:p>
        </p:txBody>
      </p:sp>
      <p:pic>
        <p:nvPicPr>
          <p:cNvPr id="8" name="Picture 7">
            <a:extLst>
              <a:ext uri="{FF2B5EF4-FFF2-40B4-BE49-F238E27FC236}">
                <a16:creationId xmlns:a16="http://schemas.microsoft.com/office/drawing/2014/main" id="{A13DE573-BAD3-1896-9D8A-D46E15F429AA}"/>
              </a:ext>
            </a:extLst>
          </p:cNvPr>
          <p:cNvPicPr>
            <a:picLocks noChangeAspect="1"/>
          </p:cNvPicPr>
          <p:nvPr/>
        </p:nvPicPr>
        <p:blipFill>
          <a:blip r:embed="rId4"/>
          <a:stretch>
            <a:fillRect/>
          </a:stretch>
        </p:blipFill>
        <p:spPr>
          <a:xfrm>
            <a:off x="293023" y="4031595"/>
            <a:ext cx="1564654" cy="2041945"/>
          </a:xfrm>
          <a:prstGeom prst="rect">
            <a:avLst/>
          </a:prstGeom>
        </p:spPr>
      </p:pic>
      <p:pic>
        <p:nvPicPr>
          <p:cNvPr id="10" name="Picture 9">
            <a:extLst>
              <a:ext uri="{FF2B5EF4-FFF2-40B4-BE49-F238E27FC236}">
                <a16:creationId xmlns:a16="http://schemas.microsoft.com/office/drawing/2014/main" id="{46016D58-4944-F4C6-C406-A3EE737C3535}"/>
              </a:ext>
            </a:extLst>
          </p:cNvPr>
          <p:cNvPicPr>
            <a:picLocks noChangeAspect="1"/>
          </p:cNvPicPr>
          <p:nvPr/>
        </p:nvPicPr>
        <p:blipFill>
          <a:blip r:embed="rId5"/>
          <a:stretch>
            <a:fillRect/>
          </a:stretch>
        </p:blipFill>
        <p:spPr>
          <a:xfrm>
            <a:off x="1998380" y="4031595"/>
            <a:ext cx="1660168" cy="2041944"/>
          </a:xfrm>
          <a:prstGeom prst="rect">
            <a:avLst/>
          </a:prstGeom>
        </p:spPr>
      </p:pic>
      <p:sp>
        <p:nvSpPr>
          <p:cNvPr id="3" name="Date Placeholder 2">
            <a:extLst>
              <a:ext uri="{FF2B5EF4-FFF2-40B4-BE49-F238E27FC236}">
                <a16:creationId xmlns:a16="http://schemas.microsoft.com/office/drawing/2014/main" id="{1A9C1681-1C9D-E03D-6131-3FF804778E02}"/>
              </a:ext>
            </a:extLst>
          </p:cNvPr>
          <p:cNvSpPr>
            <a:spLocks noGrp="1"/>
          </p:cNvSpPr>
          <p:nvPr>
            <p:ph type="dt" sz="half" idx="10"/>
          </p:nvPr>
        </p:nvSpPr>
        <p:spPr/>
        <p:txBody>
          <a:bodyPr/>
          <a:lstStyle/>
          <a:p>
            <a:r>
              <a:rPr lang="en-US"/>
              <a:t>15 November 2024</a:t>
            </a:r>
          </a:p>
        </p:txBody>
      </p:sp>
      <p:sp>
        <p:nvSpPr>
          <p:cNvPr id="4" name="Footer Placeholder 3">
            <a:extLst>
              <a:ext uri="{FF2B5EF4-FFF2-40B4-BE49-F238E27FC236}">
                <a16:creationId xmlns:a16="http://schemas.microsoft.com/office/drawing/2014/main" id="{BEA02022-819F-CF0A-1292-673F27839D4D}"/>
              </a:ext>
            </a:extLst>
          </p:cNvPr>
          <p:cNvSpPr>
            <a:spLocks noGrp="1"/>
          </p:cNvSpPr>
          <p:nvPr>
            <p:ph type="ftr" sz="quarter" idx="11"/>
          </p:nvPr>
        </p:nvSpPr>
        <p:spPr/>
        <p:txBody>
          <a:bodyPr/>
          <a:lstStyle/>
          <a:p>
            <a:r>
              <a:rPr lang="en-US"/>
              <a:t>Vijayaraian Vijaya Jothi</a:t>
            </a:r>
          </a:p>
        </p:txBody>
      </p:sp>
      <p:sp>
        <p:nvSpPr>
          <p:cNvPr id="7" name="Slide Number Placeholder 6">
            <a:extLst>
              <a:ext uri="{FF2B5EF4-FFF2-40B4-BE49-F238E27FC236}">
                <a16:creationId xmlns:a16="http://schemas.microsoft.com/office/drawing/2014/main" id="{20A9385D-5823-D7A3-035C-FA04643B7A88}"/>
              </a:ext>
            </a:extLst>
          </p:cNvPr>
          <p:cNvSpPr>
            <a:spLocks noGrp="1"/>
          </p:cNvSpPr>
          <p:nvPr>
            <p:ph type="sldNum" sz="quarter" idx="12"/>
          </p:nvPr>
        </p:nvSpPr>
        <p:spPr/>
        <p:txBody>
          <a:bodyPr/>
          <a:lstStyle/>
          <a:p>
            <a:fld id="{48F63A3B-78C7-47BE-AE5E-E10140E04643}" type="slidenum">
              <a:rPr lang="en-US" smtClean="0"/>
              <a:t>12</a:t>
            </a:fld>
            <a:endParaRPr lang="en-US"/>
          </a:p>
        </p:txBody>
      </p:sp>
    </p:spTree>
    <p:extLst>
      <p:ext uri="{BB962C8B-B14F-4D97-AF65-F5344CB8AC3E}">
        <p14:creationId xmlns:p14="http://schemas.microsoft.com/office/powerpoint/2010/main" val="2194565971"/>
      </p:ext>
    </p:extLst>
  </p:cSld>
  <p:clrMapOvr>
    <a:masterClrMapping/>
  </p:clrMapOvr>
  <mc:AlternateContent xmlns:mc="http://schemas.openxmlformats.org/markup-compatibility/2006" xmlns:p14="http://schemas.microsoft.com/office/powerpoint/2010/main">
    <mc:Choice Requires="p14">
      <p:transition spd="slow" p14:dur="2000" advTm="46404"/>
    </mc:Choice>
    <mc:Fallback xmlns="">
      <p:transition spd="slow" advTm="46404"/>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B3B3B"/>
        </a:solidFill>
        <a:effectLst/>
      </p:bgPr>
    </p:bg>
    <p:spTree>
      <p:nvGrpSpPr>
        <p:cNvPr id="1" name="">
          <a:extLst>
            <a:ext uri="{FF2B5EF4-FFF2-40B4-BE49-F238E27FC236}">
              <a16:creationId xmlns:a16="http://schemas.microsoft.com/office/drawing/2014/main" id="{A78EE9BB-EB8C-A321-358D-D06328D6D35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AB1B8C0-EADD-25EC-B1B1-3E14BD56C99F}"/>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solidFill>
                  <a:srgbClr val="FF6600"/>
                </a:solidFill>
              </a:rPr>
              <a:t>  Exploratory Data Analysis</a:t>
            </a:r>
          </a:p>
          <a:p>
            <a:r>
              <a:rPr lang="en-US" sz="3200" b="1">
                <a:solidFill>
                  <a:schemeClr val="accent2"/>
                </a:solidFill>
                <a:latin typeface="+mj-lt"/>
              </a:rPr>
              <a:t>  Bank Marketing Campaign </a:t>
            </a:r>
            <a:endParaRPr lang="en-US" sz="3200" b="1" dirty="0">
              <a:solidFill>
                <a:schemeClr val="accent2"/>
              </a:solidFill>
              <a:latin typeface="+mj-lt"/>
            </a:endParaRPr>
          </a:p>
        </p:txBody>
      </p:sp>
      <p:pic>
        <p:nvPicPr>
          <p:cNvPr id="4" name="Picture 3">
            <a:extLst>
              <a:ext uri="{FF2B5EF4-FFF2-40B4-BE49-F238E27FC236}">
                <a16:creationId xmlns:a16="http://schemas.microsoft.com/office/drawing/2014/main" id="{402BDCBF-B748-06FE-4550-2FA9487B3675}"/>
              </a:ext>
            </a:extLst>
          </p:cNvPr>
          <p:cNvPicPr>
            <a:picLocks noChangeAspect="1"/>
          </p:cNvPicPr>
          <p:nvPr/>
        </p:nvPicPr>
        <p:blipFill>
          <a:blip r:embed="rId3"/>
          <a:stretch>
            <a:fillRect/>
          </a:stretch>
        </p:blipFill>
        <p:spPr>
          <a:xfrm>
            <a:off x="4023360" y="1549667"/>
            <a:ext cx="8050212" cy="4977679"/>
          </a:xfrm>
          <a:prstGeom prst="rect">
            <a:avLst/>
          </a:prstGeom>
        </p:spPr>
      </p:pic>
      <p:sp>
        <p:nvSpPr>
          <p:cNvPr id="6" name="TextBox 5">
            <a:extLst>
              <a:ext uri="{FF2B5EF4-FFF2-40B4-BE49-F238E27FC236}">
                <a16:creationId xmlns:a16="http://schemas.microsoft.com/office/drawing/2014/main" id="{D791FF47-3554-8266-23BB-57C7186A7EDF}"/>
              </a:ext>
            </a:extLst>
          </p:cNvPr>
          <p:cNvSpPr txBox="1"/>
          <p:nvPr/>
        </p:nvSpPr>
        <p:spPr>
          <a:xfrm>
            <a:off x="327260" y="1748282"/>
            <a:ext cx="3469133" cy="2862322"/>
          </a:xfrm>
          <a:prstGeom prst="rect">
            <a:avLst/>
          </a:prstGeom>
          <a:noFill/>
        </p:spPr>
        <p:txBody>
          <a:bodyPr wrap="square" rtlCol="0">
            <a:spAutoFit/>
          </a:bodyPr>
          <a:lstStyle/>
          <a:p>
            <a:r>
              <a:rPr lang="en-GB" dirty="0">
                <a:solidFill>
                  <a:schemeClr val="bg1"/>
                </a:solidFill>
              </a:rPr>
              <a:t>• File Used: bank-additional-full.csv </a:t>
            </a:r>
          </a:p>
          <a:p>
            <a:r>
              <a:rPr lang="en-GB" dirty="0">
                <a:solidFill>
                  <a:schemeClr val="bg1"/>
                </a:solidFill>
              </a:rPr>
              <a:t>•The Stacked Column Chart shows Customers having Deposit based on job. </a:t>
            </a:r>
          </a:p>
          <a:p>
            <a:r>
              <a:rPr lang="en-GB" dirty="0">
                <a:solidFill>
                  <a:schemeClr val="bg1"/>
                </a:solidFill>
              </a:rPr>
              <a:t>From charts, it is explained that customer having management jobs have comparatively got higher Deposits in Bank.</a:t>
            </a:r>
          </a:p>
          <a:p>
            <a:endParaRPr lang="en-GB" dirty="0">
              <a:solidFill>
                <a:schemeClr val="bg1"/>
              </a:solidFill>
            </a:endParaRPr>
          </a:p>
        </p:txBody>
      </p:sp>
      <p:sp>
        <p:nvSpPr>
          <p:cNvPr id="3" name="Date Placeholder 2">
            <a:extLst>
              <a:ext uri="{FF2B5EF4-FFF2-40B4-BE49-F238E27FC236}">
                <a16:creationId xmlns:a16="http://schemas.microsoft.com/office/drawing/2014/main" id="{F932C414-8FE3-BEEF-F758-BD1039B088E8}"/>
              </a:ext>
            </a:extLst>
          </p:cNvPr>
          <p:cNvSpPr>
            <a:spLocks noGrp="1"/>
          </p:cNvSpPr>
          <p:nvPr>
            <p:ph type="dt" sz="half" idx="10"/>
          </p:nvPr>
        </p:nvSpPr>
        <p:spPr/>
        <p:txBody>
          <a:bodyPr/>
          <a:lstStyle/>
          <a:p>
            <a:r>
              <a:rPr lang="en-US"/>
              <a:t>15 November 2024</a:t>
            </a:r>
          </a:p>
        </p:txBody>
      </p:sp>
      <p:sp>
        <p:nvSpPr>
          <p:cNvPr id="5" name="Footer Placeholder 4">
            <a:extLst>
              <a:ext uri="{FF2B5EF4-FFF2-40B4-BE49-F238E27FC236}">
                <a16:creationId xmlns:a16="http://schemas.microsoft.com/office/drawing/2014/main" id="{4C7B0F83-735C-79E6-5AD8-7BE2CD779C07}"/>
              </a:ext>
            </a:extLst>
          </p:cNvPr>
          <p:cNvSpPr>
            <a:spLocks noGrp="1"/>
          </p:cNvSpPr>
          <p:nvPr>
            <p:ph type="ftr" sz="quarter" idx="11"/>
          </p:nvPr>
        </p:nvSpPr>
        <p:spPr/>
        <p:txBody>
          <a:bodyPr/>
          <a:lstStyle/>
          <a:p>
            <a:r>
              <a:rPr lang="en-US"/>
              <a:t>Vijayaraian Vijaya Jothi</a:t>
            </a:r>
          </a:p>
        </p:txBody>
      </p:sp>
      <p:sp>
        <p:nvSpPr>
          <p:cNvPr id="7" name="Slide Number Placeholder 6">
            <a:extLst>
              <a:ext uri="{FF2B5EF4-FFF2-40B4-BE49-F238E27FC236}">
                <a16:creationId xmlns:a16="http://schemas.microsoft.com/office/drawing/2014/main" id="{9B1631CE-CB46-35F5-73B9-ECA5F1C58E9D}"/>
              </a:ext>
            </a:extLst>
          </p:cNvPr>
          <p:cNvSpPr>
            <a:spLocks noGrp="1"/>
          </p:cNvSpPr>
          <p:nvPr>
            <p:ph type="sldNum" sz="quarter" idx="12"/>
          </p:nvPr>
        </p:nvSpPr>
        <p:spPr/>
        <p:txBody>
          <a:bodyPr/>
          <a:lstStyle/>
          <a:p>
            <a:fld id="{48F63A3B-78C7-47BE-AE5E-E10140E04643}" type="slidenum">
              <a:rPr lang="en-US" smtClean="0"/>
              <a:t>13</a:t>
            </a:fld>
            <a:endParaRPr lang="en-US"/>
          </a:p>
        </p:txBody>
      </p:sp>
    </p:spTree>
    <p:extLst>
      <p:ext uri="{BB962C8B-B14F-4D97-AF65-F5344CB8AC3E}">
        <p14:creationId xmlns:p14="http://schemas.microsoft.com/office/powerpoint/2010/main" val="3459166811"/>
      </p:ext>
    </p:extLst>
  </p:cSld>
  <p:clrMapOvr>
    <a:masterClrMapping/>
  </p:clrMapOvr>
  <mc:AlternateContent xmlns:mc="http://schemas.openxmlformats.org/markup-compatibility/2006" xmlns:p14="http://schemas.microsoft.com/office/powerpoint/2010/main">
    <mc:Choice Requires="p14">
      <p:transition spd="slow" p14:dur="2000" advTm="46404"/>
    </mc:Choice>
    <mc:Fallback xmlns="">
      <p:transition spd="slow" advTm="46404"/>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B3B3B"/>
        </a:solidFill>
        <a:effectLst/>
      </p:bgPr>
    </p:bg>
    <p:spTree>
      <p:nvGrpSpPr>
        <p:cNvPr id="1" name="">
          <a:extLst>
            <a:ext uri="{FF2B5EF4-FFF2-40B4-BE49-F238E27FC236}">
              <a16:creationId xmlns:a16="http://schemas.microsoft.com/office/drawing/2014/main" id="{309C7D29-0D02-5C2F-DFF6-E214521FEAF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6531400-D399-09C9-5858-E86A2ACA9389}"/>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solidFill>
                  <a:srgbClr val="FF6600"/>
                </a:solidFill>
              </a:rPr>
              <a:t>  Exploratory Data Analysis</a:t>
            </a:r>
          </a:p>
          <a:p>
            <a:r>
              <a:rPr lang="en-US" sz="3200" b="1">
                <a:solidFill>
                  <a:schemeClr val="accent2"/>
                </a:solidFill>
                <a:latin typeface="+mj-lt"/>
              </a:rPr>
              <a:t>  Bank Marketing Campaign </a:t>
            </a:r>
            <a:endParaRPr lang="en-US" sz="3200" b="1" dirty="0">
              <a:solidFill>
                <a:schemeClr val="accent2"/>
              </a:solidFill>
              <a:latin typeface="+mj-lt"/>
            </a:endParaRPr>
          </a:p>
        </p:txBody>
      </p:sp>
      <p:pic>
        <p:nvPicPr>
          <p:cNvPr id="4" name="Picture 3">
            <a:extLst>
              <a:ext uri="{FF2B5EF4-FFF2-40B4-BE49-F238E27FC236}">
                <a16:creationId xmlns:a16="http://schemas.microsoft.com/office/drawing/2014/main" id="{590D95AA-AB6D-B41F-B651-CCCA26E0C6B9}"/>
              </a:ext>
            </a:extLst>
          </p:cNvPr>
          <p:cNvPicPr>
            <a:picLocks noChangeAspect="1"/>
          </p:cNvPicPr>
          <p:nvPr/>
        </p:nvPicPr>
        <p:blipFill>
          <a:blip r:embed="rId3"/>
          <a:stretch>
            <a:fillRect/>
          </a:stretch>
        </p:blipFill>
        <p:spPr>
          <a:xfrm>
            <a:off x="7868765" y="3428999"/>
            <a:ext cx="3896591" cy="2970409"/>
          </a:xfrm>
          <a:prstGeom prst="rect">
            <a:avLst/>
          </a:prstGeom>
        </p:spPr>
      </p:pic>
      <p:sp>
        <p:nvSpPr>
          <p:cNvPr id="6" name="TextBox 5">
            <a:extLst>
              <a:ext uri="{FF2B5EF4-FFF2-40B4-BE49-F238E27FC236}">
                <a16:creationId xmlns:a16="http://schemas.microsoft.com/office/drawing/2014/main" id="{379E1901-2F4C-A41B-B2AF-865ABAF51241}"/>
              </a:ext>
            </a:extLst>
          </p:cNvPr>
          <p:cNvSpPr txBox="1"/>
          <p:nvPr/>
        </p:nvSpPr>
        <p:spPr>
          <a:xfrm>
            <a:off x="327260" y="1748281"/>
            <a:ext cx="7134897" cy="1200329"/>
          </a:xfrm>
          <a:prstGeom prst="rect">
            <a:avLst/>
          </a:prstGeom>
          <a:noFill/>
        </p:spPr>
        <p:txBody>
          <a:bodyPr wrap="square" rtlCol="0">
            <a:spAutoFit/>
          </a:bodyPr>
          <a:lstStyle/>
          <a:p>
            <a:r>
              <a:rPr lang="en-GB" dirty="0">
                <a:solidFill>
                  <a:schemeClr val="bg1"/>
                </a:solidFill>
              </a:rPr>
              <a:t>• File Used: bank-additional-full.csv </a:t>
            </a:r>
          </a:p>
          <a:p>
            <a:r>
              <a:rPr lang="en-GB" dirty="0">
                <a:solidFill>
                  <a:schemeClr val="bg1"/>
                </a:solidFill>
              </a:rPr>
              <a:t>•The First Pie chart shows 9.2% of customers with Deposit have Loan in bank </a:t>
            </a:r>
          </a:p>
          <a:p>
            <a:endParaRPr lang="en-GB" dirty="0">
              <a:solidFill>
                <a:schemeClr val="bg1"/>
              </a:solidFill>
            </a:endParaRPr>
          </a:p>
        </p:txBody>
      </p:sp>
      <p:sp>
        <p:nvSpPr>
          <p:cNvPr id="7" name="TextBox 6">
            <a:extLst>
              <a:ext uri="{FF2B5EF4-FFF2-40B4-BE49-F238E27FC236}">
                <a16:creationId xmlns:a16="http://schemas.microsoft.com/office/drawing/2014/main" id="{3B92932A-F613-5DCE-67F4-5D39C02D70D0}"/>
              </a:ext>
            </a:extLst>
          </p:cNvPr>
          <p:cNvSpPr txBox="1"/>
          <p:nvPr/>
        </p:nvSpPr>
        <p:spPr>
          <a:xfrm>
            <a:off x="426644" y="2749779"/>
            <a:ext cx="7134897" cy="1200329"/>
          </a:xfrm>
          <a:prstGeom prst="rect">
            <a:avLst/>
          </a:prstGeom>
          <a:noFill/>
        </p:spPr>
        <p:txBody>
          <a:bodyPr wrap="square" rtlCol="0">
            <a:spAutoFit/>
          </a:bodyPr>
          <a:lstStyle/>
          <a:p>
            <a:r>
              <a:rPr lang="en-GB" dirty="0">
                <a:solidFill>
                  <a:schemeClr val="bg1"/>
                </a:solidFill>
              </a:rPr>
              <a:t>• File Used: bank-full.csv </a:t>
            </a:r>
          </a:p>
          <a:p>
            <a:r>
              <a:rPr lang="en-GB" dirty="0">
                <a:solidFill>
                  <a:schemeClr val="bg1"/>
                </a:solidFill>
              </a:rPr>
              <a:t>•The Second Pie chart shows 16.9% of </a:t>
            </a:r>
            <a:r>
              <a:rPr lang="en-GB">
                <a:solidFill>
                  <a:schemeClr val="bg1"/>
                </a:solidFill>
              </a:rPr>
              <a:t>customers with  Deposit </a:t>
            </a:r>
            <a:r>
              <a:rPr lang="en-GB" dirty="0">
                <a:solidFill>
                  <a:schemeClr val="bg1"/>
                </a:solidFill>
              </a:rPr>
              <a:t>have  no loan in bank </a:t>
            </a:r>
          </a:p>
          <a:p>
            <a:endParaRPr lang="en-GB" dirty="0">
              <a:solidFill>
                <a:schemeClr val="bg1"/>
              </a:solidFill>
            </a:endParaRPr>
          </a:p>
        </p:txBody>
      </p:sp>
      <p:pic>
        <p:nvPicPr>
          <p:cNvPr id="9" name="Picture 8">
            <a:extLst>
              <a:ext uri="{FF2B5EF4-FFF2-40B4-BE49-F238E27FC236}">
                <a16:creationId xmlns:a16="http://schemas.microsoft.com/office/drawing/2014/main" id="{41CEC655-B31C-90D5-01E6-16684877A2C7}"/>
              </a:ext>
            </a:extLst>
          </p:cNvPr>
          <p:cNvPicPr>
            <a:picLocks noChangeAspect="1"/>
          </p:cNvPicPr>
          <p:nvPr/>
        </p:nvPicPr>
        <p:blipFill>
          <a:blip r:embed="rId4"/>
          <a:stretch>
            <a:fillRect/>
          </a:stretch>
        </p:blipFill>
        <p:spPr>
          <a:xfrm>
            <a:off x="795634" y="4284831"/>
            <a:ext cx="2135345" cy="1990841"/>
          </a:xfrm>
          <a:prstGeom prst="rect">
            <a:avLst/>
          </a:prstGeom>
        </p:spPr>
      </p:pic>
      <p:pic>
        <p:nvPicPr>
          <p:cNvPr id="11" name="Picture 10">
            <a:extLst>
              <a:ext uri="{FF2B5EF4-FFF2-40B4-BE49-F238E27FC236}">
                <a16:creationId xmlns:a16="http://schemas.microsoft.com/office/drawing/2014/main" id="{ADE95E94-4BFA-798E-42A3-6D4C62F15851}"/>
              </a:ext>
            </a:extLst>
          </p:cNvPr>
          <p:cNvPicPr>
            <a:picLocks noChangeAspect="1"/>
          </p:cNvPicPr>
          <p:nvPr/>
        </p:nvPicPr>
        <p:blipFill>
          <a:blip r:embed="rId5"/>
          <a:stretch>
            <a:fillRect/>
          </a:stretch>
        </p:blipFill>
        <p:spPr>
          <a:xfrm>
            <a:off x="2136437" y="5411828"/>
            <a:ext cx="706292" cy="621339"/>
          </a:xfrm>
          <a:prstGeom prst="rect">
            <a:avLst/>
          </a:prstGeom>
        </p:spPr>
      </p:pic>
      <p:pic>
        <p:nvPicPr>
          <p:cNvPr id="13" name="Picture 12">
            <a:extLst>
              <a:ext uri="{FF2B5EF4-FFF2-40B4-BE49-F238E27FC236}">
                <a16:creationId xmlns:a16="http://schemas.microsoft.com/office/drawing/2014/main" id="{0D9AB9EB-64A9-A815-A08D-C770A84DA1BD}"/>
              </a:ext>
            </a:extLst>
          </p:cNvPr>
          <p:cNvPicPr>
            <a:picLocks noChangeAspect="1"/>
          </p:cNvPicPr>
          <p:nvPr/>
        </p:nvPicPr>
        <p:blipFill>
          <a:blip r:embed="rId6"/>
          <a:stretch>
            <a:fillRect/>
          </a:stretch>
        </p:blipFill>
        <p:spPr>
          <a:xfrm>
            <a:off x="3673929" y="3992335"/>
            <a:ext cx="3347357" cy="2385063"/>
          </a:xfrm>
          <a:prstGeom prst="rect">
            <a:avLst/>
          </a:prstGeom>
        </p:spPr>
      </p:pic>
      <p:pic>
        <p:nvPicPr>
          <p:cNvPr id="5" name="Picture 4">
            <a:extLst>
              <a:ext uri="{FF2B5EF4-FFF2-40B4-BE49-F238E27FC236}">
                <a16:creationId xmlns:a16="http://schemas.microsoft.com/office/drawing/2014/main" id="{214459F7-98A0-CEFA-CF0A-737FAD7ABB41}"/>
              </a:ext>
            </a:extLst>
          </p:cNvPr>
          <p:cNvPicPr>
            <a:picLocks noChangeAspect="1"/>
          </p:cNvPicPr>
          <p:nvPr/>
        </p:nvPicPr>
        <p:blipFill>
          <a:blip r:embed="rId7"/>
          <a:stretch>
            <a:fillRect/>
          </a:stretch>
        </p:blipFill>
        <p:spPr>
          <a:xfrm>
            <a:off x="7821712" y="1649186"/>
            <a:ext cx="4196118" cy="1461407"/>
          </a:xfrm>
          <a:prstGeom prst="rect">
            <a:avLst/>
          </a:prstGeom>
        </p:spPr>
      </p:pic>
      <p:sp>
        <p:nvSpPr>
          <p:cNvPr id="3" name="Date Placeholder 2">
            <a:extLst>
              <a:ext uri="{FF2B5EF4-FFF2-40B4-BE49-F238E27FC236}">
                <a16:creationId xmlns:a16="http://schemas.microsoft.com/office/drawing/2014/main" id="{876D171E-B9FE-DDE4-A9A0-D653C05184B5}"/>
              </a:ext>
            </a:extLst>
          </p:cNvPr>
          <p:cNvSpPr>
            <a:spLocks noGrp="1"/>
          </p:cNvSpPr>
          <p:nvPr>
            <p:ph type="dt" sz="half" idx="10"/>
          </p:nvPr>
        </p:nvSpPr>
        <p:spPr/>
        <p:txBody>
          <a:bodyPr/>
          <a:lstStyle/>
          <a:p>
            <a:r>
              <a:rPr lang="en-US"/>
              <a:t>15 November 2024</a:t>
            </a:r>
          </a:p>
        </p:txBody>
      </p:sp>
      <p:sp>
        <p:nvSpPr>
          <p:cNvPr id="8" name="Footer Placeholder 7">
            <a:extLst>
              <a:ext uri="{FF2B5EF4-FFF2-40B4-BE49-F238E27FC236}">
                <a16:creationId xmlns:a16="http://schemas.microsoft.com/office/drawing/2014/main" id="{9CE15C7D-F81F-B913-04F1-36A2624C3EF4}"/>
              </a:ext>
            </a:extLst>
          </p:cNvPr>
          <p:cNvSpPr>
            <a:spLocks noGrp="1"/>
          </p:cNvSpPr>
          <p:nvPr>
            <p:ph type="ftr" sz="quarter" idx="11"/>
          </p:nvPr>
        </p:nvSpPr>
        <p:spPr/>
        <p:txBody>
          <a:bodyPr/>
          <a:lstStyle/>
          <a:p>
            <a:r>
              <a:rPr lang="en-US"/>
              <a:t>Vijayaraian Vijaya Jothi</a:t>
            </a:r>
          </a:p>
        </p:txBody>
      </p:sp>
      <p:sp>
        <p:nvSpPr>
          <p:cNvPr id="10" name="Slide Number Placeholder 9">
            <a:extLst>
              <a:ext uri="{FF2B5EF4-FFF2-40B4-BE49-F238E27FC236}">
                <a16:creationId xmlns:a16="http://schemas.microsoft.com/office/drawing/2014/main" id="{F2A42D53-92D3-D0E6-6B6D-44219465EBCF}"/>
              </a:ext>
            </a:extLst>
          </p:cNvPr>
          <p:cNvSpPr>
            <a:spLocks noGrp="1"/>
          </p:cNvSpPr>
          <p:nvPr>
            <p:ph type="sldNum" sz="quarter" idx="12"/>
          </p:nvPr>
        </p:nvSpPr>
        <p:spPr/>
        <p:txBody>
          <a:bodyPr/>
          <a:lstStyle/>
          <a:p>
            <a:fld id="{48F63A3B-78C7-47BE-AE5E-E10140E04643}" type="slidenum">
              <a:rPr lang="en-US" smtClean="0"/>
              <a:t>14</a:t>
            </a:fld>
            <a:endParaRPr lang="en-US"/>
          </a:p>
        </p:txBody>
      </p:sp>
    </p:spTree>
    <p:extLst>
      <p:ext uri="{BB962C8B-B14F-4D97-AF65-F5344CB8AC3E}">
        <p14:creationId xmlns:p14="http://schemas.microsoft.com/office/powerpoint/2010/main" val="4051711292"/>
      </p:ext>
    </p:extLst>
  </p:cSld>
  <p:clrMapOvr>
    <a:masterClrMapping/>
  </p:clrMapOvr>
  <mc:AlternateContent xmlns:mc="http://schemas.openxmlformats.org/markup-compatibility/2006" xmlns:p14="http://schemas.microsoft.com/office/powerpoint/2010/main">
    <mc:Choice Requires="p14">
      <p:transition spd="slow" p14:dur="2000" advTm="46404"/>
    </mc:Choice>
    <mc:Fallback xmlns="">
      <p:transition spd="slow" advTm="46404"/>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B3B3B"/>
        </a:solidFill>
        <a:effectLst/>
      </p:bgPr>
    </p:bg>
    <p:spTree>
      <p:nvGrpSpPr>
        <p:cNvPr id="1" name="">
          <a:extLst>
            <a:ext uri="{FF2B5EF4-FFF2-40B4-BE49-F238E27FC236}">
              <a16:creationId xmlns:a16="http://schemas.microsoft.com/office/drawing/2014/main" id="{F89EAC61-7AA2-3D4D-D0CB-172C7DC88AB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65E732E-627A-D693-9509-DF8BD2761A42}"/>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solidFill>
                  <a:srgbClr val="FF6600"/>
                </a:solidFill>
              </a:rPr>
              <a:t>  Exploratory Data Analysis</a:t>
            </a:r>
          </a:p>
          <a:p>
            <a:r>
              <a:rPr lang="en-US" sz="3200" b="1">
                <a:solidFill>
                  <a:schemeClr val="accent2"/>
                </a:solidFill>
                <a:latin typeface="+mj-lt"/>
              </a:rPr>
              <a:t>  Bank Marketing Campaign </a:t>
            </a:r>
            <a:endParaRPr lang="en-US" sz="3200" b="1" dirty="0">
              <a:solidFill>
                <a:schemeClr val="accent2"/>
              </a:solidFill>
              <a:latin typeface="+mj-lt"/>
            </a:endParaRPr>
          </a:p>
        </p:txBody>
      </p:sp>
      <p:pic>
        <p:nvPicPr>
          <p:cNvPr id="9" name="Picture 8">
            <a:extLst>
              <a:ext uri="{FF2B5EF4-FFF2-40B4-BE49-F238E27FC236}">
                <a16:creationId xmlns:a16="http://schemas.microsoft.com/office/drawing/2014/main" id="{34624702-0570-3424-3E8D-E954551C6064}"/>
              </a:ext>
            </a:extLst>
          </p:cNvPr>
          <p:cNvPicPr>
            <a:picLocks noChangeAspect="1"/>
          </p:cNvPicPr>
          <p:nvPr/>
        </p:nvPicPr>
        <p:blipFill>
          <a:blip r:embed="rId3"/>
          <a:stretch>
            <a:fillRect/>
          </a:stretch>
        </p:blipFill>
        <p:spPr>
          <a:xfrm>
            <a:off x="4343400" y="1626670"/>
            <a:ext cx="7628366" cy="4752722"/>
          </a:xfrm>
          <a:prstGeom prst="rect">
            <a:avLst/>
          </a:prstGeom>
        </p:spPr>
      </p:pic>
      <p:sp>
        <p:nvSpPr>
          <p:cNvPr id="10" name="TextBox 9">
            <a:extLst>
              <a:ext uri="{FF2B5EF4-FFF2-40B4-BE49-F238E27FC236}">
                <a16:creationId xmlns:a16="http://schemas.microsoft.com/office/drawing/2014/main" id="{801B4FB9-BA0D-EE5D-92B9-EA19846879FB}"/>
              </a:ext>
            </a:extLst>
          </p:cNvPr>
          <p:cNvSpPr txBox="1"/>
          <p:nvPr/>
        </p:nvSpPr>
        <p:spPr>
          <a:xfrm>
            <a:off x="327260" y="1748282"/>
            <a:ext cx="3469133" cy="2585323"/>
          </a:xfrm>
          <a:prstGeom prst="rect">
            <a:avLst/>
          </a:prstGeom>
          <a:noFill/>
        </p:spPr>
        <p:txBody>
          <a:bodyPr wrap="square" rtlCol="0">
            <a:spAutoFit/>
          </a:bodyPr>
          <a:lstStyle/>
          <a:p>
            <a:r>
              <a:rPr lang="en-GB" dirty="0">
                <a:solidFill>
                  <a:schemeClr val="bg1"/>
                </a:solidFill>
              </a:rPr>
              <a:t>• File Used: bank-additional-full.csv </a:t>
            </a:r>
          </a:p>
          <a:p>
            <a:endParaRPr lang="en-GB" dirty="0">
              <a:solidFill>
                <a:schemeClr val="bg1"/>
              </a:solidFill>
            </a:endParaRPr>
          </a:p>
          <a:p>
            <a:endParaRPr lang="en-GB" dirty="0">
              <a:solidFill>
                <a:schemeClr val="bg1"/>
              </a:solidFill>
            </a:endParaRPr>
          </a:p>
          <a:p>
            <a:r>
              <a:rPr lang="en-GB" dirty="0">
                <a:solidFill>
                  <a:schemeClr val="bg1"/>
                </a:solidFill>
              </a:rPr>
              <a:t>•The Column Chart shows Customers having Secondary Education have higher deposits in Bank</a:t>
            </a:r>
          </a:p>
          <a:p>
            <a:endParaRPr lang="en-GB" dirty="0">
              <a:solidFill>
                <a:schemeClr val="bg1"/>
              </a:solidFill>
            </a:endParaRPr>
          </a:p>
        </p:txBody>
      </p:sp>
      <p:sp>
        <p:nvSpPr>
          <p:cNvPr id="3" name="Date Placeholder 2">
            <a:extLst>
              <a:ext uri="{FF2B5EF4-FFF2-40B4-BE49-F238E27FC236}">
                <a16:creationId xmlns:a16="http://schemas.microsoft.com/office/drawing/2014/main" id="{307503BD-A9B5-CEEA-7080-C598C7C8EE81}"/>
              </a:ext>
            </a:extLst>
          </p:cNvPr>
          <p:cNvSpPr>
            <a:spLocks noGrp="1"/>
          </p:cNvSpPr>
          <p:nvPr>
            <p:ph type="dt" sz="half" idx="10"/>
          </p:nvPr>
        </p:nvSpPr>
        <p:spPr/>
        <p:txBody>
          <a:bodyPr/>
          <a:lstStyle/>
          <a:p>
            <a:r>
              <a:rPr lang="en-US"/>
              <a:t>15 November 2024</a:t>
            </a:r>
          </a:p>
        </p:txBody>
      </p:sp>
      <p:sp>
        <p:nvSpPr>
          <p:cNvPr id="4" name="Footer Placeholder 3">
            <a:extLst>
              <a:ext uri="{FF2B5EF4-FFF2-40B4-BE49-F238E27FC236}">
                <a16:creationId xmlns:a16="http://schemas.microsoft.com/office/drawing/2014/main" id="{31CC762F-91DA-0930-783C-3670486F9994}"/>
              </a:ext>
            </a:extLst>
          </p:cNvPr>
          <p:cNvSpPr>
            <a:spLocks noGrp="1"/>
          </p:cNvSpPr>
          <p:nvPr>
            <p:ph type="ftr" sz="quarter" idx="11"/>
          </p:nvPr>
        </p:nvSpPr>
        <p:spPr/>
        <p:txBody>
          <a:bodyPr/>
          <a:lstStyle/>
          <a:p>
            <a:r>
              <a:rPr lang="en-US"/>
              <a:t>Vijayaraian Vijaya Jothi</a:t>
            </a:r>
          </a:p>
        </p:txBody>
      </p:sp>
      <p:sp>
        <p:nvSpPr>
          <p:cNvPr id="5" name="Slide Number Placeholder 4">
            <a:extLst>
              <a:ext uri="{FF2B5EF4-FFF2-40B4-BE49-F238E27FC236}">
                <a16:creationId xmlns:a16="http://schemas.microsoft.com/office/drawing/2014/main" id="{810A9C0D-F011-41FD-41C5-D0500C8E7814}"/>
              </a:ext>
            </a:extLst>
          </p:cNvPr>
          <p:cNvSpPr>
            <a:spLocks noGrp="1"/>
          </p:cNvSpPr>
          <p:nvPr>
            <p:ph type="sldNum" sz="quarter" idx="12"/>
          </p:nvPr>
        </p:nvSpPr>
        <p:spPr/>
        <p:txBody>
          <a:bodyPr/>
          <a:lstStyle/>
          <a:p>
            <a:fld id="{48F63A3B-78C7-47BE-AE5E-E10140E04643}" type="slidenum">
              <a:rPr lang="en-US" smtClean="0"/>
              <a:t>15</a:t>
            </a:fld>
            <a:endParaRPr lang="en-US"/>
          </a:p>
        </p:txBody>
      </p:sp>
    </p:spTree>
    <p:extLst>
      <p:ext uri="{BB962C8B-B14F-4D97-AF65-F5344CB8AC3E}">
        <p14:creationId xmlns:p14="http://schemas.microsoft.com/office/powerpoint/2010/main" val="642473897"/>
      </p:ext>
    </p:extLst>
  </p:cSld>
  <p:clrMapOvr>
    <a:masterClrMapping/>
  </p:clrMapOvr>
  <mc:AlternateContent xmlns:mc="http://schemas.openxmlformats.org/markup-compatibility/2006" xmlns:p14="http://schemas.microsoft.com/office/powerpoint/2010/main">
    <mc:Choice Requires="p14">
      <p:transition spd="slow" p14:dur="2000" advTm="46404"/>
    </mc:Choice>
    <mc:Fallback xmlns="">
      <p:transition spd="slow" advTm="46404"/>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B3B3B"/>
        </a:solidFill>
        <a:effectLst/>
      </p:bgPr>
    </p:bg>
    <p:spTree>
      <p:nvGrpSpPr>
        <p:cNvPr id="1" name="">
          <a:extLst>
            <a:ext uri="{FF2B5EF4-FFF2-40B4-BE49-F238E27FC236}">
              <a16:creationId xmlns:a16="http://schemas.microsoft.com/office/drawing/2014/main" id="{783946F1-649A-2026-1DF6-23C0BCE146E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376E89A-0D4B-3C0F-0C54-94EF7516EFF9}"/>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solidFill>
                  <a:srgbClr val="FF6600"/>
                </a:solidFill>
              </a:rPr>
              <a:t>  Exploratory Data Analysis</a:t>
            </a:r>
          </a:p>
          <a:p>
            <a:r>
              <a:rPr lang="en-US" sz="3200" b="1">
                <a:solidFill>
                  <a:schemeClr val="accent2"/>
                </a:solidFill>
                <a:latin typeface="+mj-lt"/>
              </a:rPr>
              <a:t>  Bank Marketing Campaign </a:t>
            </a:r>
            <a:endParaRPr lang="en-US" sz="3200" b="1" dirty="0">
              <a:solidFill>
                <a:schemeClr val="accent2"/>
              </a:solidFill>
              <a:latin typeface="+mj-lt"/>
            </a:endParaRPr>
          </a:p>
        </p:txBody>
      </p:sp>
      <p:pic>
        <p:nvPicPr>
          <p:cNvPr id="5" name="Picture 4">
            <a:extLst>
              <a:ext uri="{FF2B5EF4-FFF2-40B4-BE49-F238E27FC236}">
                <a16:creationId xmlns:a16="http://schemas.microsoft.com/office/drawing/2014/main" id="{4FFD9A4E-91A3-FB6F-E114-20D9A379DCC3}"/>
              </a:ext>
            </a:extLst>
          </p:cNvPr>
          <p:cNvPicPr>
            <a:picLocks noChangeAspect="1"/>
          </p:cNvPicPr>
          <p:nvPr/>
        </p:nvPicPr>
        <p:blipFill>
          <a:blip r:embed="rId3"/>
          <a:stretch>
            <a:fillRect/>
          </a:stretch>
        </p:blipFill>
        <p:spPr>
          <a:xfrm>
            <a:off x="661288" y="1790813"/>
            <a:ext cx="5691386" cy="2088167"/>
          </a:xfrm>
          <a:prstGeom prst="rect">
            <a:avLst/>
          </a:prstGeom>
        </p:spPr>
      </p:pic>
      <p:pic>
        <p:nvPicPr>
          <p:cNvPr id="7" name="Picture 6">
            <a:extLst>
              <a:ext uri="{FF2B5EF4-FFF2-40B4-BE49-F238E27FC236}">
                <a16:creationId xmlns:a16="http://schemas.microsoft.com/office/drawing/2014/main" id="{1A565D67-399E-1F44-9798-8092F570C145}"/>
              </a:ext>
            </a:extLst>
          </p:cNvPr>
          <p:cNvPicPr>
            <a:picLocks noChangeAspect="1"/>
          </p:cNvPicPr>
          <p:nvPr/>
        </p:nvPicPr>
        <p:blipFill>
          <a:blip r:embed="rId4"/>
          <a:stretch>
            <a:fillRect/>
          </a:stretch>
        </p:blipFill>
        <p:spPr>
          <a:xfrm>
            <a:off x="6991149" y="1674797"/>
            <a:ext cx="4982678" cy="4639376"/>
          </a:xfrm>
          <a:prstGeom prst="rect">
            <a:avLst/>
          </a:prstGeom>
        </p:spPr>
      </p:pic>
      <p:sp>
        <p:nvSpPr>
          <p:cNvPr id="3" name="TextBox 2">
            <a:extLst>
              <a:ext uri="{FF2B5EF4-FFF2-40B4-BE49-F238E27FC236}">
                <a16:creationId xmlns:a16="http://schemas.microsoft.com/office/drawing/2014/main" id="{453089CE-C556-4EE9-BA76-336C1A331A66}"/>
              </a:ext>
            </a:extLst>
          </p:cNvPr>
          <p:cNvSpPr txBox="1"/>
          <p:nvPr/>
        </p:nvSpPr>
        <p:spPr>
          <a:xfrm>
            <a:off x="473529" y="4173075"/>
            <a:ext cx="5691386" cy="2308324"/>
          </a:xfrm>
          <a:prstGeom prst="rect">
            <a:avLst/>
          </a:prstGeom>
          <a:noFill/>
        </p:spPr>
        <p:txBody>
          <a:bodyPr wrap="square" rtlCol="0">
            <a:spAutoFit/>
          </a:bodyPr>
          <a:lstStyle/>
          <a:p>
            <a:r>
              <a:rPr lang="en-GB" dirty="0">
                <a:solidFill>
                  <a:schemeClr val="bg1"/>
                </a:solidFill>
              </a:rPr>
              <a:t>• File Used: bank-full.csv </a:t>
            </a:r>
          </a:p>
          <a:p>
            <a:endParaRPr lang="en-GB" dirty="0">
              <a:solidFill>
                <a:schemeClr val="bg1"/>
              </a:solidFill>
            </a:endParaRPr>
          </a:p>
          <a:p>
            <a:endParaRPr lang="en-GB" dirty="0">
              <a:solidFill>
                <a:schemeClr val="bg1"/>
              </a:solidFill>
            </a:endParaRPr>
          </a:p>
          <a:p>
            <a:r>
              <a:rPr lang="en-GB" dirty="0">
                <a:solidFill>
                  <a:schemeClr val="bg1"/>
                </a:solidFill>
              </a:rPr>
              <a:t>•The Pie Chart shows Distribution of Old Age Customers having deposits in Bank.</a:t>
            </a:r>
          </a:p>
          <a:p>
            <a:r>
              <a:rPr lang="en-GB" dirty="0">
                <a:solidFill>
                  <a:schemeClr val="bg1"/>
                </a:solidFill>
              </a:rPr>
              <a:t>About 8.8% of customers in Old Age 62 have max Deposits in Bank .</a:t>
            </a:r>
          </a:p>
          <a:p>
            <a:endParaRPr lang="en-GB" dirty="0">
              <a:solidFill>
                <a:schemeClr val="bg1"/>
              </a:solidFill>
            </a:endParaRPr>
          </a:p>
        </p:txBody>
      </p:sp>
      <p:sp>
        <p:nvSpPr>
          <p:cNvPr id="4" name="Date Placeholder 3">
            <a:extLst>
              <a:ext uri="{FF2B5EF4-FFF2-40B4-BE49-F238E27FC236}">
                <a16:creationId xmlns:a16="http://schemas.microsoft.com/office/drawing/2014/main" id="{1B64D125-9FAB-BE1D-8713-DCAB5F3CA04B}"/>
              </a:ext>
            </a:extLst>
          </p:cNvPr>
          <p:cNvSpPr>
            <a:spLocks noGrp="1"/>
          </p:cNvSpPr>
          <p:nvPr>
            <p:ph type="dt" sz="half" idx="10"/>
          </p:nvPr>
        </p:nvSpPr>
        <p:spPr/>
        <p:txBody>
          <a:bodyPr/>
          <a:lstStyle/>
          <a:p>
            <a:r>
              <a:rPr lang="en-US"/>
              <a:t>15 November 2024</a:t>
            </a:r>
          </a:p>
        </p:txBody>
      </p:sp>
      <p:sp>
        <p:nvSpPr>
          <p:cNvPr id="6" name="Footer Placeholder 5">
            <a:extLst>
              <a:ext uri="{FF2B5EF4-FFF2-40B4-BE49-F238E27FC236}">
                <a16:creationId xmlns:a16="http://schemas.microsoft.com/office/drawing/2014/main" id="{77FE81EA-8E8D-543A-754E-4F7BF642C597}"/>
              </a:ext>
            </a:extLst>
          </p:cNvPr>
          <p:cNvSpPr>
            <a:spLocks noGrp="1"/>
          </p:cNvSpPr>
          <p:nvPr>
            <p:ph type="ftr" sz="quarter" idx="11"/>
          </p:nvPr>
        </p:nvSpPr>
        <p:spPr/>
        <p:txBody>
          <a:bodyPr/>
          <a:lstStyle/>
          <a:p>
            <a:r>
              <a:rPr lang="en-US"/>
              <a:t>Vijayaraian Vijaya Jothi</a:t>
            </a:r>
          </a:p>
        </p:txBody>
      </p:sp>
      <p:sp>
        <p:nvSpPr>
          <p:cNvPr id="8" name="Slide Number Placeholder 7">
            <a:extLst>
              <a:ext uri="{FF2B5EF4-FFF2-40B4-BE49-F238E27FC236}">
                <a16:creationId xmlns:a16="http://schemas.microsoft.com/office/drawing/2014/main" id="{D5920662-D735-1DC8-401A-8C7EDACE370C}"/>
              </a:ext>
            </a:extLst>
          </p:cNvPr>
          <p:cNvSpPr>
            <a:spLocks noGrp="1"/>
          </p:cNvSpPr>
          <p:nvPr>
            <p:ph type="sldNum" sz="quarter" idx="12"/>
          </p:nvPr>
        </p:nvSpPr>
        <p:spPr/>
        <p:txBody>
          <a:bodyPr/>
          <a:lstStyle/>
          <a:p>
            <a:fld id="{48F63A3B-78C7-47BE-AE5E-E10140E04643}" type="slidenum">
              <a:rPr lang="en-US" smtClean="0"/>
              <a:t>16</a:t>
            </a:fld>
            <a:endParaRPr lang="en-US"/>
          </a:p>
        </p:txBody>
      </p:sp>
    </p:spTree>
    <p:extLst>
      <p:ext uri="{BB962C8B-B14F-4D97-AF65-F5344CB8AC3E}">
        <p14:creationId xmlns:p14="http://schemas.microsoft.com/office/powerpoint/2010/main" val="863187266"/>
      </p:ext>
    </p:extLst>
  </p:cSld>
  <p:clrMapOvr>
    <a:masterClrMapping/>
  </p:clrMapOvr>
  <mc:AlternateContent xmlns:mc="http://schemas.openxmlformats.org/markup-compatibility/2006" xmlns:p14="http://schemas.microsoft.com/office/powerpoint/2010/main">
    <mc:Choice Requires="p14">
      <p:transition spd="slow" p14:dur="2000" advTm="46404"/>
    </mc:Choice>
    <mc:Fallback xmlns="">
      <p:transition spd="slow" advTm="46404"/>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B3B3B"/>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1DC996-1A4B-4D4F-A733-3A00E5ABC2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332" y="-448408"/>
            <a:ext cx="2325467" cy="1943101"/>
          </a:xfrm>
          <a:prstGeom prst="rect">
            <a:avLst/>
          </a:prstGeom>
        </p:spPr>
      </p:pic>
      <p:sp>
        <p:nvSpPr>
          <p:cNvPr id="2" name="Rectangle 1">
            <a:extLst>
              <a:ext uri="{FF2B5EF4-FFF2-40B4-BE49-F238E27FC236}">
                <a16:creationId xmlns:a16="http://schemas.microsoft.com/office/drawing/2014/main" id="{FFF9BE54-7F42-F61B-4EC0-20C3CFF45202}"/>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Recommendations</a:t>
            </a:r>
            <a:endParaRPr lang="en-US" sz="4400" b="1" dirty="0">
              <a:solidFill>
                <a:schemeClr val="bg2">
                  <a:lumMod val="25000"/>
                </a:schemeClr>
              </a:solidFill>
              <a:latin typeface="+mj-lt"/>
            </a:endParaRPr>
          </a:p>
        </p:txBody>
      </p:sp>
      <p:sp>
        <p:nvSpPr>
          <p:cNvPr id="3" name="TextBox 2">
            <a:extLst>
              <a:ext uri="{FF2B5EF4-FFF2-40B4-BE49-F238E27FC236}">
                <a16:creationId xmlns:a16="http://schemas.microsoft.com/office/drawing/2014/main" id="{F9D675EC-CE63-45E6-D092-57DAC00F349A}"/>
              </a:ext>
            </a:extLst>
          </p:cNvPr>
          <p:cNvSpPr txBox="1"/>
          <p:nvPr/>
        </p:nvSpPr>
        <p:spPr>
          <a:xfrm>
            <a:off x="334736" y="1832320"/>
            <a:ext cx="11111593" cy="3293209"/>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chemeClr val="bg1"/>
                </a:solidFill>
              </a:rPr>
              <a:t>Based on the analysis with the dataset for the Bank Marketing Campaign, several key business recommendations can be formulated to enhance the bank's marketing strategy for term purchases</a:t>
            </a:r>
          </a:p>
          <a:p>
            <a:pPr marL="285750" indent="-285750">
              <a:buFont typeface="Arial" panose="020B0604020202020204" pitchFamily="34" charset="0"/>
              <a:buChar char="•"/>
            </a:pPr>
            <a:endParaRPr lang="en-GB" sz="1600" dirty="0">
              <a:solidFill>
                <a:schemeClr val="bg1"/>
              </a:solidFill>
            </a:endParaRPr>
          </a:p>
          <a:p>
            <a:pPr marL="285750" indent="-285750">
              <a:buFont typeface="Arial" panose="020B0604020202020204" pitchFamily="34" charset="0"/>
              <a:buChar char="•"/>
            </a:pPr>
            <a:r>
              <a:rPr lang="en-GB" sz="1600" dirty="0">
                <a:solidFill>
                  <a:schemeClr val="bg1"/>
                </a:solidFill>
              </a:rPr>
              <a:t>  It is strongly recommended that the bank could directs its marketing efforts towards married couples. The Analysis chart   indicates that the married individuals have demonstrated a notably higher chances of purchasing in term deposits. </a:t>
            </a:r>
          </a:p>
          <a:p>
            <a:pPr marL="285750" indent="-285750">
              <a:buFont typeface="Arial" panose="020B0604020202020204" pitchFamily="34" charset="0"/>
              <a:buChar char="•"/>
            </a:pPr>
            <a:r>
              <a:rPr lang="en-GB" sz="1600" dirty="0">
                <a:solidFill>
                  <a:schemeClr val="bg1"/>
                </a:solidFill>
              </a:rPr>
              <a:t> The target demographic have to be considered as primary focus for the bank's promotional activities. </a:t>
            </a:r>
          </a:p>
          <a:p>
            <a:pPr marL="285750" indent="-285750">
              <a:buFont typeface="Arial" panose="020B0604020202020204" pitchFamily="34" charset="0"/>
              <a:buChar char="•"/>
            </a:pPr>
            <a:r>
              <a:rPr lang="en-GB" sz="1600" dirty="0">
                <a:solidFill>
                  <a:schemeClr val="bg1"/>
                </a:solidFill>
              </a:rPr>
              <a:t>  The bank can consider tailoring its marketing Campaign towards tertiary graduated individuals. This demographic has shown a higher propensity for term purchases, suggesting that targeting this educated group may yield higher chances of conversions.  Individuals without outstanding loans should be a priority in the bank's marketing strategy. </a:t>
            </a:r>
          </a:p>
          <a:p>
            <a:pPr marL="285750" indent="-285750">
              <a:buFont typeface="Arial" panose="020B0604020202020204" pitchFamily="34" charset="0"/>
              <a:buChar char="•"/>
            </a:pPr>
            <a:r>
              <a:rPr lang="en-GB" sz="1600" dirty="0">
                <a:solidFill>
                  <a:schemeClr val="bg1"/>
                </a:solidFill>
              </a:rPr>
              <a:t>  The bank can concentrate its marketing endeavours on individuals in their late twenties to early forties.</a:t>
            </a:r>
          </a:p>
          <a:p>
            <a:pPr marL="285750" indent="-285750">
              <a:buFont typeface="Arial" panose="020B0604020202020204" pitchFamily="34" charset="0"/>
              <a:buChar char="•"/>
            </a:pPr>
            <a:r>
              <a:rPr lang="en-GB" sz="1600" dirty="0">
                <a:solidFill>
                  <a:schemeClr val="bg1"/>
                </a:solidFill>
              </a:rPr>
              <a:t>The bank can concentrate on the customers with housing availability for their term deposit product promotion# The demographic satisfying the classes can be identified to execute Bank Marketing Campaign as demonstrated in the above Exploratory Data Analysis.</a:t>
            </a:r>
          </a:p>
        </p:txBody>
      </p:sp>
      <p:sp>
        <p:nvSpPr>
          <p:cNvPr id="4" name="Date Placeholder 3">
            <a:extLst>
              <a:ext uri="{FF2B5EF4-FFF2-40B4-BE49-F238E27FC236}">
                <a16:creationId xmlns:a16="http://schemas.microsoft.com/office/drawing/2014/main" id="{8282296C-3FC7-3450-4A09-E4CE493C3C76}"/>
              </a:ext>
            </a:extLst>
          </p:cNvPr>
          <p:cNvSpPr>
            <a:spLocks noGrp="1"/>
          </p:cNvSpPr>
          <p:nvPr>
            <p:ph type="dt" sz="half" idx="10"/>
          </p:nvPr>
        </p:nvSpPr>
        <p:spPr/>
        <p:txBody>
          <a:bodyPr/>
          <a:lstStyle/>
          <a:p>
            <a:r>
              <a:rPr lang="en-US"/>
              <a:t>15 November 2024</a:t>
            </a:r>
          </a:p>
        </p:txBody>
      </p:sp>
      <p:sp>
        <p:nvSpPr>
          <p:cNvPr id="5" name="Footer Placeholder 4">
            <a:extLst>
              <a:ext uri="{FF2B5EF4-FFF2-40B4-BE49-F238E27FC236}">
                <a16:creationId xmlns:a16="http://schemas.microsoft.com/office/drawing/2014/main" id="{80E35BD6-E49C-F236-58D3-10FD8B77E663}"/>
              </a:ext>
            </a:extLst>
          </p:cNvPr>
          <p:cNvSpPr>
            <a:spLocks noGrp="1"/>
          </p:cNvSpPr>
          <p:nvPr>
            <p:ph type="ftr" sz="quarter" idx="11"/>
          </p:nvPr>
        </p:nvSpPr>
        <p:spPr/>
        <p:txBody>
          <a:bodyPr/>
          <a:lstStyle/>
          <a:p>
            <a:r>
              <a:rPr lang="en-US"/>
              <a:t>Vijayaraian Vijaya Jothi</a:t>
            </a:r>
          </a:p>
        </p:txBody>
      </p:sp>
      <p:sp>
        <p:nvSpPr>
          <p:cNvPr id="7" name="Slide Number Placeholder 6">
            <a:extLst>
              <a:ext uri="{FF2B5EF4-FFF2-40B4-BE49-F238E27FC236}">
                <a16:creationId xmlns:a16="http://schemas.microsoft.com/office/drawing/2014/main" id="{C1DBE37F-485C-738F-C5F6-770720DABA36}"/>
              </a:ext>
            </a:extLst>
          </p:cNvPr>
          <p:cNvSpPr>
            <a:spLocks noGrp="1"/>
          </p:cNvSpPr>
          <p:nvPr>
            <p:ph type="sldNum" sz="quarter" idx="12"/>
          </p:nvPr>
        </p:nvSpPr>
        <p:spPr/>
        <p:txBody>
          <a:bodyPr/>
          <a:lstStyle/>
          <a:p>
            <a:fld id="{48F63A3B-78C7-47BE-AE5E-E10140E04643}" type="slidenum">
              <a:rPr lang="en-US" smtClean="0"/>
              <a:t>17</a:t>
            </a:fld>
            <a:endParaRPr lang="en-US"/>
          </a:p>
        </p:txBody>
      </p:sp>
    </p:spTree>
    <p:extLst>
      <p:ext uri="{BB962C8B-B14F-4D97-AF65-F5344CB8AC3E}">
        <p14:creationId xmlns:p14="http://schemas.microsoft.com/office/powerpoint/2010/main" val="3715890138"/>
      </p:ext>
    </p:extLst>
  </p:cSld>
  <p:clrMapOvr>
    <a:masterClrMapping/>
  </p:clrMapOvr>
  <mc:AlternateContent xmlns:mc="http://schemas.openxmlformats.org/markup-compatibility/2006" xmlns:p14="http://schemas.microsoft.com/office/powerpoint/2010/main">
    <mc:Choice Requires="p14">
      <p:transition spd="slow" p14:dur="2000" advTm="39489"/>
    </mc:Choice>
    <mc:Fallback xmlns="">
      <p:transition spd="slow" advTm="39489"/>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B3B3B"/>
        </a:solidFill>
        <a:effectLst/>
      </p:bgPr>
    </p:bg>
    <p:spTree>
      <p:nvGrpSpPr>
        <p:cNvPr id="1" name="">
          <a:extLst>
            <a:ext uri="{FF2B5EF4-FFF2-40B4-BE49-F238E27FC236}">
              <a16:creationId xmlns:a16="http://schemas.microsoft.com/office/drawing/2014/main" id="{DBDD05E7-D2E8-3B54-83F6-E03AE353835B}"/>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6E0AC60E-A977-2509-479A-D0ABA88327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332" y="-448408"/>
            <a:ext cx="2325467" cy="1943101"/>
          </a:xfrm>
          <a:prstGeom prst="rect">
            <a:avLst/>
          </a:prstGeom>
        </p:spPr>
      </p:pic>
      <p:sp>
        <p:nvSpPr>
          <p:cNvPr id="2" name="Rectangle 1">
            <a:extLst>
              <a:ext uri="{FF2B5EF4-FFF2-40B4-BE49-F238E27FC236}">
                <a16:creationId xmlns:a16="http://schemas.microsoft.com/office/drawing/2014/main" id="{CFF4892D-DF55-5D63-2A84-E0A346DE4EA6}"/>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Model Building</a:t>
            </a:r>
            <a:endParaRPr lang="en-US" sz="4400" b="1" dirty="0">
              <a:solidFill>
                <a:schemeClr val="bg2">
                  <a:lumMod val="25000"/>
                </a:schemeClr>
              </a:solidFill>
              <a:latin typeface="+mj-lt"/>
            </a:endParaRPr>
          </a:p>
        </p:txBody>
      </p:sp>
      <p:sp>
        <p:nvSpPr>
          <p:cNvPr id="3" name="TextBox 2">
            <a:extLst>
              <a:ext uri="{FF2B5EF4-FFF2-40B4-BE49-F238E27FC236}">
                <a16:creationId xmlns:a16="http://schemas.microsoft.com/office/drawing/2014/main" id="{594AA110-37E8-3230-4465-3B4E9176609D}"/>
              </a:ext>
            </a:extLst>
          </p:cNvPr>
          <p:cNvSpPr txBox="1"/>
          <p:nvPr/>
        </p:nvSpPr>
        <p:spPr>
          <a:xfrm>
            <a:off x="886725" y="1832320"/>
            <a:ext cx="7032482" cy="1938992"/>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The case is classification so we will be using three models: </a:t>
            </a:r>
          </a:p>
          <a:p>
            <a:pPr marL="285750" indent="-285750">
              <a:buFont typeface="Arial" panose="020B0604020202020204" pitchFamily="34" charset="0"/>
              <a:buChar char="•"/>
            </a:pPr>
            <a:r>
              <a:rPr lang="en-GB" sz="2400" dirty="0">
                <a:solidFill>
                  <a:schemeClr val="bg1"/>
                </a:solidFill>
              </a:rPr>
              <a:t> Logistic Regression, </a:t>
            </a:r>
          </a:p>
          <a:p>
            <a:pPr marL="285750" indent="-285750">
              <a:buFont typeface="Arial" panose="020B0604020202020204" pitchFamily="34" charset="0"/>
              <a:buChar char="•"/>
            </a:pPr>
            <a:r>
              <a:rPr lang="en-GB" sz="2400" dirty="0">
                <a:solidFill>
                  <a:schemeClr val="bg1"/>
                </a:solidFill>
              </a:rPr>
              <a:t>Ridge Regression, </a:t>
            </a:r>
          </a:p>
          <a:p>
            <a:pPr marL="285750" indent="-285750">
              <a:buFont typeface="Arial" panose="020B0604020202020204" pitchFamily="34" charset="0"/>
              <a:buChar char="•"/>
            </a:pPr>
            <a:r>
              <a:rPr lang="en-GB" sz="2400" dirty="0">
                <a:solidFill>
                  <a:schemeClr val="bg1"/>
                </a:solidFill>
              </a:rPr>
              <a:t> Random Forest classifier.</a:t>
            </a:r>
          </a:p>
        </p:txBody>
      </p:sp>
      <p:sp>
        <p:nvSpPr>
          <p:cNvPr id="4" name="Date Placeholder 3">
            <a:extLst>
              <a:ext uri="{FF2B5EF4-FFF2-40B4-BE49-F238E27FC236}">
                <a16:creationId xmlns:a16="http://schemas.microsoft.com/office/drawing/2014/main" id="{B3E39B9E-1F61-D548-C479-0AE513324571}"/>
              </a:ext>
            </a:extLst>
          </p:cNvPr>
          <p:cNvSpPr>
            <a:spLocks noGrp="1"/>
          </p:cNvSpPr>
          <p:nvPr>
            <p:ph type="dt" sz="half" idx="10"/>
          </p:nvPr>
        </p:nvSpPr>
        <p:spPr/>
        <p:txBody>
          <a:bodyPr/>
          <a:lstStyle/>
          <a:p>
            <a:r>
              <a:rPr lang="en-US"/>
              <a:t>15 November 2024</a:t>
            </a:r>
          </a:p>
        </p:txBody>
      </p:sp>
      <p:sp>
        <p:nvSpPr>
          <p:cNvPr id="5" name="Footer Placeholder 4">
            <a:extLst>
              <a:ext uri="{FF2B5EF4-FFF2-40B4-BE49-F238E27FC236}">
                <a16:creationId xmlns:a16="http://schemas.microsoft.com/office/drawing/2014/main" id="{388CC31A-4A15-B8E8-7D83-87D823D43B63}"/>
              </a:ext>
            </a:extLst>
          </p:cNvPr>
          <p:cNvSpPr>
            <a:spLocks noGrp="1"/>
          </p:cNvSpPr>
          <p:nvPr>
            <p:ph type="ftr" sz="quarter" idx="11"/>
          </p:nvPr>
        </p:nvSpPr>
        <p:spPr/>
        <p:txBody>
          <a:bodyPr/>
          <a:lstStyle/>
          <a:p>
            <a:r>
              <a:rPr lang="en-US"/>
              <a:t>Vijayaraian Vijaya Jothi</a:t>
            </a:r>
          </a:p>
        </p:txBody>
      </p:sp>
      <p:sp>
        <p:nvSpPr>
          <p:cNvPr id="7" name="Slide Number Placeholder 6">
            <a:extLst>
              <a:ext uri="{FF2B5EF4-FFF2-40B4-BE49-F238E27FC236}">
                <a16:creationId xmlns:a16="http://schemas.microsoft.com/office/drawing/2014/main" id="{18413A30-76D1-ECB6-7444-5D3939A59729}"/>
              </a:ext>
            </a:extLst>
          </p:cNvPr>
          <p:cNvSpPr>
            <a:spLocks noGrp="1"/>
          </p:cNvSpPr>
          <p:nvPr>
            <p:ph type="sldNum" sz="quarter" idx="12"/>
          </p:nvPr>
        </p:nvSpPr>
        <p:spPr/>
        <p:txBody>
          <a:bodyPr/>
          <a:lstStyle/>
          <a:p>
            <a:fld id="{48F63A3B-78C7-47BE-AE5E-E10140E04643}" type="slidenum">
              <a:rPr lang="en-US" smtClean="0"/>
              <a:t>18</a:t>
            </a:fld>
            <a:endParaRPr lang="en-US"/>
          </a:p>
        </p:txBody>
      </p:sp>
    </p:spTree>
    <p:extLst>
      <p:ext uri="{BB962C8B-B14F-4D97-AF65-F5344CB8AC3E}">
        <p14:creationId xmlns:p14="http://schemas.microsoft.com/office/powerpoint/2010/main" val="166325395"/>
      </p:ext>
    </p:extLst>
  </p:cSld>
  <p:clrMapOvr>
    <a:masterClrMapping/>
  </p:clrMapOvr>
  <mc:AlternateContent xmlns:mc="http://schemas.openxmlformats.org/markup-compatibility/2006">
    <mc:Choice xmlns:p14="http://schemas.microsoft.com/office/powerpoint/2010/main" Requires="p14">
      <p:transition spd="slow" p14:dur="2000" advTm="39489"/>
    </mc:Choice>
    <mc:Fallback>
      <p:transition spd="slow" advTm="39489"/>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alpha val="50000"/>
          </a:schemeClr>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50C2C16-99E8-3512-186C-EFD9CC45F1A9}"/>
              </a:ext>
            </a:extLst>
          </p:cNvPr>
          <p:cNvSpPr/>
          <p:nvPr/>
        </p:nvSpPr>
        <p:spPr>
          <a:xfrm>
            <a:off x="0" y="560881"/>
            <a:ext cx="12188951" cy="1114380"/>
          </a:xfrm>
          <a:prstGeom prst="rect">
            <a:avLst/>
          </a:prstGeom>
          <a:solidFill>
            <a:schemeClr val="accent2">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b">
            <a:normAutofit/>
          </a:bodyPr>
          <a:lstStyle/>
          <a:p>
            <a:pPr algn="ctr">
              <a:lnSpc>
                <a:spcPct val="90000"/>
              </a:lnSpc>
              <a:spcBef>
                <a:spcPct val="0"/>
              </a:spcBef>
              <a:spcAft>
                <a:spcPts val="600"/>
              </a:spcAft>
            </a:pPr>
            <a:r>
              <a:rPr lang="en-US" sz="5200" b="1" dirty="0">
                <a:solidFill>
                  <a:schemeClr val="tx1"/>
                </a:solidFill>
                <a:latin typeface="+mj-lt"/>
                <a:ea typeface="+mj-ea"/>
                <a:cs typeface="+mj-cs"/>
              </a:rPr>
              <a:t>     Logistic Regression Model Results</a:t>
            </a:r>
            <a:endParaRPr lang="en-US" sz="5200" dirty="0">
              <a:solidFill>
                <a:schemeClr val="tx1"/>
              </a:solidFill>
              <a:latin typeface="+mj-lt"/>
              <a:ea typeface="+mj-ea"/>
              <a:cs typeface="+mj-cs"/>
            </a:endParaRPr>
          </a:p>
        </p:txBody>
      </p:sp>
      <p:pic>
        <p:nvPicPr>
          <p:cNvPr id="3" name="Picture 2">
            <a:extLst>
              <a:ext uri="{FF2B5EF4-FFF2-40B4-BE49-F238E27FC236}">
                <a16:creationId xmlns:a16="http://schemas.microsoft.com/office/drawing/2014/main" id="{A63CF792-1138-0491-55C3-0B6E7AD7CD37}"/>
              </a:ext>
            </a:extLst>
          </p:cNvPr>
          <p:cNvPicPr>
            <a:picLocks noChangeAspect="1"/>
          </p:cNvPicPr>
          <p:nvPr/>
        </p:nvPicPr>
        <p:blipFill>
          <a:blip r:embed="rId2"/>
          <a:stretch>
            <a:fillRect/>
          </a:stretch>
        </p:blipFill>
        <p:spPr>
          <a:xfrm>
            <a:off x="392563" y="2236142"/>
            <a:ext cx="5397379" cy="3346376"/>
          </a:xfrm>
          <a:prstGeom prst="rect">
            <a:avLst/>
          </a:prstGeom>
        </p:spPr>
      </p:pic>
      <p:pic>
        <p:nvPicPr>
          <p:cNvPr id="12" name="Picture 11">
            <a:extLst>
              <a:ext uri="{FF2B5EF4-FFF2-40B4-BE49-F238E27FC236}">
                <a16:creationId xmlns:a16="http://schemas.microsoft.com/office/drawing/2014/main" id="{51A1FD70-6FBA-27B7-926E-2B5E804087EB}"/>
              </a:ext>
            </a:extLst>
          </p:cNvPr>
          <p:cNvPicPr>
            <a:picLocks noChangeAspect="1"/>
          </p:cNvPicPr>
          <p:nvPr/>
        </p:nvPicPr>
        <p:blipFill>
          <a:blip r:embed="rId3"/>
          <a:stretch>
            <a:fillRect/>
          </a:stretch>
        </p:blipFill>
        <p:spPr>
          <a:xfrm>
            <a:off x="6182506" y="2834388"/>
            <a:ext cx="5828261" cy="2464522"/>
          </a:xfrm>
          <a:prstGeom prst="rect">
            <a:avLst/>
          </a:prstGeom>
        </p:spPr>
      </p:pic>
      <p:sp>
        <p:nvSpPr>
          <p:cNvPr id="4" name="Date Placeholder 3">
            <a:extLst>
              <a:ext uri="{FF2B5EF4-FFF2-40B4-BE49-F238E27FC236}">
                <a16:creationId xmlns:a16="http://schemas.microsoft.com/office/drawing/2014/main" id="{01F30DE7-D9BD-8E31-A380-AD9882053AFC}"/>
              </a:ext>
            </a:extLst>
          </p:cNvPr>
          <p:cNvSpPr>
            <a:spLocks noGrp="1"/>
          </p:cNvSpPr>
          <p:nvPr>
            <p:ph type="dt" sz="half" idx="10"/>
          </p:nvPr>
        </p:nvSpPr>
        <p:spPr/>
        <p:txBody>
          <a:bodyPr/>
          <a:lstStyle/>
          <a:p>
            <a:r>
              <a:rPr lang="en-US"/>
              <a:t>15 November 2024</a:t>
            </a:r>
          </a:p>
        </p:txBody>
      </p:sp>
      <p:sp>
        <p:nvSpPr>
          <p:cNvPr id="5" name="Footer Placeholder 4">
            <a:extLst>
              <a:ext uri="{FF2B5EF4-FFF2-40B4-BE49-F238E27FC236}">
                <a16:creationId xmlns:a16="http://schemas.microsoft.com/office/drawing/2014/main" id="{19DC33F7-E31B-4ABB-AE8F-4FBC56EF558D}"/>
              </a:ext>
            </a:extLst>
          </p:cNvPr>
          <p:cNvSpPr>
            <a:spLocks noGrp="1"/>
          </p:cNvSpPr>
          <p:nvPr>
            <p:ph type="ftr" sz="quarter" idx="11"/>
          </p:nvPr>
        </p:nvSpPr>
        <p:spPr/>
        <p:txBody>
          <a:bodyPr/>
          <a:lstStyle/>
          <a:p>
            <a:r>
              <a:rPr lang="en-US"/>
              <a:t>Vijayaraian Vijaya Jothi</a:t>
            </a:r>
          </a:p>
        </p:txBody>
      </p:sp>
      <p:sp>
        <p:nvSpPr>
          <p:cNvPr id="6" name="Slide Number Placeholder 5">
            <a:extLst>
              <a:ext uri="{FF2B5EF4-FFF2-40B4-BE49-F238E27FC236}">
                <a16:creationId xmlns:a16="http://schemas.microsoft.com/office/drawing/2014/main" id="{28CF28AD-9A7F-729C-963E-4340D91BDE48}"/>
              </a:ext>
            </a:extLst>
          </p:cNvPr>
          <p:cNvSpPr>
            <a:spLocks noGrp="1"/>
          </p:cNvSpPr>
          <p:nvPr>
            <p:ph type="sldNum" sz="quarter" idx="12"/>
          </p:nvPr>
        </p:nvSpPr>
        <p:spPr/>
        <p:txBody>
          <a:bodyPr/>
          <a:lstStyle/>
          <a:p>
            <a:fld id="{48F63A3B-78C7-47BE-AE5E-E10140E04643}" type="slidenum">
              <a:rPr lang="en-US" smtClean="0"/>
              <a:t>19</a:t>
            </a:fld>
            <a:endParaRPr lang="en-US"/>
          </a:p>
        </p:txBody>
      </p:sp>
    </p:spTree>
    <p:extLst>
      <p:ext uri="{BB962C8B-B14F-4D97-AF65-F5344CB8AC3E}">
        <p14:creationId xmlns:p14="http://schemas.microsoft.com/office/powerpoint/2010/main" val="2266928876"/>
      </p:ext>
    </p:extLst>
  </p:cSld>
  <p:clrMapOvr>
    <a:masterClrMapping/>
  </p:clrMapOvr>
  <mc:AlternateContent xmlns:mc="http://schemas.openxmlformats.org/markup-compatibility/2006" xmlns:p14="http://schemas.microsoft.com/office/powerpoint/2010/main">
    <mc:Choice Requires="p14">
      <p:transition spd="slow" p14:dur="2000" advTm="90095"/>
    </mc:Choice>
    <mc:Fallback xmlns="">
      <p:transition spd="slow" advTm="9009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562431" y="562430"/>
            <a:ext cx="6858002" cy="5733142"/>
          </a:xfrm>
          <a:solidFill>
            <a:srgbClr val="3B3B3B"/>
          </a:solidFill>
        </p:spPr>
        <p:txBody>
          <a:bodyPr vert="vert270" anchor="t" anchorCtr="0"/>
          <a:lstStyle/>
          <a:p>
            <a:br>
              <a:rPr lang="en-US" dirty="0"/>
            </a:br>
            <a:br>
              <a:rPr lang="en-US" dirty="0"/>
            </a:br>
            <a:br>
              <a:rPr lang="en-US" dirty="0"/>
            </a:br>
            <a:r>
              <a:rPr lang="en-US" b="1" dirty="0">
                <a:solidFill>
                  <a:srgbClr val="FF6600"/>
                </a:solidFill>
              </a:rPr>
              <a:t>Agenda</a:t>
            </a: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5533569" y="199573"/>
            <a:ext cx="6858004" cy="6458857"/>
          </a:xfrm>
        </p:spPr>
        <p:txBody>
          <a:bodyPr vert="vert270">
            <a:normAutofit/>
          </a:bodyPr>
          <a:lstStyle/>
          <a:p>
            <a:endParaRPr lang="en-US" dirty="0">
              <a:solidFill>
                <a:srgbClr val="FF6600"/>
              </a:solidFill>
            </a:endParaRPr>
          </a:p>
          <a:p>
            <a:pPr algn="just"/>
            <a:r>
              <a:rPr lang="en-US" dirty="0">
                <a:solidFill>
                  <a:srgbClr val="FF6600"/>
                </a:solidFill>
              </a:rPr>
              <a:t>   </a:t>
            </a:r>
          </a:p>
          <a:p>
            <a:pPr algn="just"/>
            <a:r>
              <a:rPr lang="en-US" sz="2800" dirty="0">
                <a:solidFill>
                  <a:srgbClr val="FF6600"/>
                </a:solidFill>
              </a:rPr>
              <a:t>         </a:t>
            </a:r>
          </a:p>
          <a:p>
            <a:pPr algn="just"/>
            <a:r>
              <a:rPr lang="en-US" sz="2800" dirty="0">
                <a:solidFill>
                  <a:srgbClr val="FF6600"/>
                </a:solidFill>
              </a:rPr>
              <a:t>         Executive Summary</a:t>
            </a:r>
          </a:p>
          <a:p>
            <a:pPr algn="just"/>
            <a:r>
              <a:rPr lang="en-US" sz="2800" dirty="0">
                <a:solidFill>
                  <a:srgbClr val="FF6600"/>
                </a:solidFill>
              </a:rPr>
              <a:t>         Problem Statement</a:t>
            </a:r>
          </a:p>
          <a:p>
            <a:pPr algn="just"/>
            <a:r>
              <a:rPr lang="en-US" sz="2800" dirty="0">
                <a:solidFill>
                  <a:srgbClr val="FF6600"/>
                </a:solidFill>
              </a:rPr>
              <a:t>         Approach</a:t>
            </a:r>
          </a:p>
          <a:p>
            <a:pPr algn="just"/>
            <a:r>
              <a:rPr lang="en-US" sz="2800" dirty="0">
                <a:solidFill>
                  <a:srgbClr val="FF6600"/>
                </a:solidFill>
              </a:rPr>
              <a:t>         EDA</a:t>
            </a:r>
          </a:p>
          <a:p>
            <a:pPr algn="just"/>
            <a:r>
              <a:rPr lang="en-US" sz="2800" dirty="0">
                <a:solidFill>
                  <a:srgbClr val="FF6600"/>
                </a:solidFill>
              </a:rPr>
              <a:t>         EDA Summary</a:t>
            </a:r>
          </a:p>
          <a:p>
            <a:pPr algn="just"/>
            <a:r>
              <a:rPr lang="en-US" sz="2800" dirty="0">
                <a:solidFill>
                  <a:srgbClr val="FF6600"/>
                </a:solidFill>
              </a:rPr>
              <a:t>         Recommendations</a:t>
            </a:r>
          </a:p>
          <a:p>
            <a:endParaRPr lang="en-US" sz="3200" dirty="0">
              <a:solidFill>
                <a:srgbClr val="FF6600"/>
              </a:solidFill>
            </a:endParaRPr>
          </a:p>
          <a:p>
            <a:endParaRPr lang="en-US" dirty="0">
              <a:solidFill>
                <a:srgbClr val="FF6600"/>
              </a:solidFill>
            </a:endParaRPr>
          </a:p>
          <a:p>
            <a:endParaRPr lang="en-US"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pic>
        <p:nvPicPr>
          <p:cNvPr id="15" name="Audio 14">
            <a:hlinkClick r:id="" action="ppaction://media"/>
            <a:extLst>
              <a:ext uri="{FF2B5EF4-FFF2-40B4-BE49-F238E27FC236}">
                <a16:creationId xmlns:a16="http://schemas.microsoft.com/office/drawing/2014/main" id="{DDF0F419-2A91-DD3F-1CDE-300A8379D78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
        <p:nvSpPr>
          <p:cNvPr id="5" name="Date Placeholder 4">
            <a:extLst>
              <a:ext uri="{FF2B5EF4-FFF2-40B4-BE49-F238E27FC236}">
                <a16:creationId xmlns:a16="http://schemas.microsoft.com/office/drawing/2014/main" id="{012BB54E-5783-1896-166C-B139FFD878AE}"/>
              </a:ext>
            </a:extLst>
          </p:cNvPr>
          <p:cNvSpPr>
            <a:spLocks noGrp="1"/>
          </p:cNvSpPr>
          <p:nvPr>
            <p:ph type="dt" sz="half" idx="10"/>
          </p:nvPr>
        </p:nvSpPr>
        <p:spPr/>
        <p:txBody>
          <a:bodyPr/>
          <a:lstStyle/>
          <a:p>
            <a:r>
              <a:rPr lang="en-US"/>
              <a:t>15 November 2024</a:t>
            </a:r>
          </a:p>
        </p:txBody>
      </p:sp>
      <p:sp>
        <p:nvSpPr>
          <p:cNvPr id="6" name="Footer Placeholder 5">
            <a:extLst>
              <a:ext uri="{FF2B5EF4-FFF2-40B4-BE49-F238E27FC236}">
                <a16:creationId xmlns:a16="http://schemas.microsoft.com/office/drawing/2014/main" id="{59EBD679-2BD6-1CFE-769C-B6D88E0B86D9}"/>
              </a:ext>
            </a:extLst>
          </p:cNvPr>
          <p:cNvSpPr>
            <a:spLocks noGrp="1"/>
          </p:cNvSpPr>
          <p:nvPr>
            <p:ph type="ftr" sz="quarter" idx="11"/>
          </p:nvPr>
        </p:nvSpPr>
        <p:spPr/>
        <p:txBody>
          <a:bodyPr/>
          <a:lstStyle/>
          <a:p>
            <a:r>
              <a:rPr lang="en-US"/>
              <a:t>Vijayaraian Vijaya Jothi</a:t>
            </a:r>
          </a:p>
        </p:txBody>
      </p:sp>
      <p:sp>
        <p:nvSpPr>
          <p:cNvPr id="7" name="Slide Number Placeholder 6">
            <a:extLst>
              <a:ext uri="{FF2B5EF4-FFF2-40B4-BE49-F238E27FC236}">
                <a16:creationId xmlns:a16="http://schemas.microsoft.com/office/drawing/2014/main" id="{6F6941AE-9FB8-C384-417B-F100849EA393}"/>
              </a:ext>
            </a:extLst>
          </p:cNvPr>
          <p:cNvSpPr>
            <a:spLocks noGrp="1"/>
          </p:cNvSpPr>
          <p:nvPr>
            <p:ph type="sldNum" sz="quarter" idx="12"/>
          </p:nvPr>
        </p:nvSpPr>
        <p:spPr/>
        <p:txBody>
          <a:bodyPr/>
          <a:lstStyle/>
          <a:p>
            <a:fld id="{48F63A3B-78C7-47BE-AE5E-E10140E04643}" type="slidenum">
              <a:rPr lang="en-US" smtClean="0"/>
              <a:t>2</a:t>
            </a:fld>
            <a:endParaRPr lang="en-US"/>
          </a:p>
        </p:txBody>
      </p:sp>
    </p:spTree>
    <p:extLst>
      <p:ext uri="{BB962C8B-B14F-4D97-AF65-F5344CB8AC3E}">
        <p14:creationId xmlns:p14="http://schemas.microsoft.com/office/powerpoint/2010/main" val="4047255108"/>
      </p:ext>
    </p:extLst>
  </p:cSld>
  <p:clrMapOvr>
    <a:masterClrMapping/>
  </p:clrMapOvr>
  <mc:AlternateContent xmlns:mc="http://schemas.openxmlformats.org/markup-compatibility/2006" xmlns:p14="http://schemas.microsoft.com/office/powerpoint/2010/main">
    <mc:Choice Requires="p14">
      <p:transition spd="slow" p14:dur="2000" advTm="17510"/>
    </mc:Choice>
    <mc:Fallback xmlns="">
      <p:transition spd="slow" advTm="175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alpha val="54000"/>
          </a:schemeClr>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D31120B-967A-9C2D-6BA7-7DEE4B92DA8D}"/>
              </a:ext>
            </a:extLst>
          </p:cNvPr>
          <p:cNvSpPr/>
          <p:nvPr/>
        </p:nvSpPr>
        <p:spPr>
          <a:xfrm>
            <a:off x="1" y="170412"/>
            <a:ext cx="12188950" cy="1328730"/>
          </a:xfrm>
          <a:prstGeom prst="rect">
            <a:avLst/>
          </a:prstGeom>
          <a:solidFill>
            <a:schemeClr val="accent2">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b">
            <a:normAutofit/>
          </a:bodyPr>
          <a:lstStyle/>
          <a:p>
            <a:pPr algn="ctr">
              <a:lnSpc>
                <a:spcPct val="90000"/>
              </a:lnSpc>
              <a:spcBef>
                <a:spcPct val="0"/>
              </a:spcBef>
              <a:spcAft>
                <a:spcPts val="600"/>
              </a:spcAft>
            </a:pPr>
            <a:r>
              <a:rPr lang="en-US" sz="5200" b="1" kern="1200" dirty="0">
                <a:solidFill>
                  <a:schemeClr val="tx1"/>
                </a:solidFill>
                <a:latin typeface="+mj-lt"/>
                <a:ea typeface="+mj-ea"/>
                <a:cs typeface="+mj-cs"/>
              </a:rPr>
              <a:t>      Ridge Regression Model Results</a:t>
            </a:r>
            <a:endParaRPr lang="en-US" sz="5200" kern="1200" dirty="0">
              <a:solidFill>
                <a:schemeClr val="tx1"/>
              </a:solidFill>
              <a:latin typeface="+mj-lt"/>
              <a:ea typeface="+mj-ea"/>
              <a:cs typeface="+mj-cs"/>
            </a:endParaRPr>
          </a:p>
        </p:txBody>
      </p:sp>
      <p:pic>
        <p:nvPicPr>
          <p:cNvPr id="4" name="Picture 3" descr="A graph with a line&#10;&#10;Description automatically generated">
            <a:extLst>
              <a:ext uri="{FF2B5EF4-FFF2-40B4-BE49-F238E27FC236}">
                <a16:creationId xmlns:a16="http://schemas.microsoft.com/office/drawing/2014/main" id="{E8B2B24F-45B1-6BDF-D064-2178205A9036}"/>
              </a:ext>
            </a:extLst>
          </p:cNvPr>
          <p:cNvPicPr>
            <a:picLocks noChangeAspect="1"/>
          </p:cNvPicPr>
          <p:nvPr/>
        </p:nvPicPr>
        <p:blipFill>
          <a:blip r:embed="rId2"/>
          <a:srcRect r="3039" b="1"/>
          <a:stretch/>
        </p:blipFill>
        <p:spPr>
          <a:xfrm>
            <a:off x="198741" y="2410448"/>
            <a:ext cx="5803323" cy="3890357"/>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AB9E485B-2E2C-E3E5-8C60-64FB667BAC4D}"/>
              </a:ext>
            </a:extLst>
          </p:cNvPr>
          <p:cNvPicPr>
            <a:picLocks noChangeAspect="1"/>
          </p:cNvPicPr>
          <p:nvPr/>
        </p:nvPicPr>
        <p:blipFill>
          <a:blip r:embed="rId3"/>
          <a:srcRect r="35685" b="-1"/>
          <a:stretch/>
        </p:blipFill>
        <p:spPr>
          <a:xfrm>
            <a:off x="6189934" y="2410448"/>
            <a:ext cx="5803323" cy="3890357"/>
          </a:xfrm>
          <a:prstGeom prst="rect">
            <a:avLst/>
          </a:prstGeom>
        </p:spPr>
      </p:pic>
      <p:sp>
        <p:nvSpPr>
          <p:cNvPr id="3" name="Date Placeholder 2">
            <a:extLst>
              <a:ext uri="{FF2B5EF4-FFF2-40B4-BE49-F238E27FC236}">
                <a16:creationId xmlns:a16="http://schemas.microsoft.com/office/drawing/2014/main" id="{972AFD48-BEEA-FF47-DE0A-56BB9CC28479}"/>
              </a:ext>
            </a:extLst>
          </p:cNvPr>
          <p:cNvSpPr>
            <a:spLocks noGrp="1"/>
          </p:cNvSpPr>
          <p:nvPr>
            <p:ph type="dt" sz="half" idx="10"/>
          </p:nvPr>
        </p:nvSpPr>
        <p:spPr/>
        <p:txBody>
          <a:bodyPr/>
          <a:lstStyle/>
          <a:p>
            <a:r>
              <a:rPr lang="en-US"/>
              <a:t>15 November 2024</a:t>
            </a:r>
          </a:p>
        </p:txBody>
      </p:sp>
      <p:sp>
        <p:nvSpPr>
          <p:cNvPr id="5" name="Footer Placeholder 4">
            <a:extLst>
              <a:ext uri="{FF2B5EF4-FFF2-40B4-BE49-F238E27FC236}">
                <a16:creationId xmlns:a16="http://schemas.microsoft.com/office/drawing/2014/main" id="{B081B287-B53F-C21A-4782-CF57FD2F4D42}"/>
              </a:ext>
            </a:extLst>
          </p:cNvPr>
          <p:cNvSpPr>
            <a:spLocks noGrp="1"/>
          </p:cNvSpPr>
          <p:nvPr>
            <p:ph type="ftr" sz="quarter" idx="11"/>
          </p:nvPr>
        </p:nvSpPr>
        <p:spPr/>
        <p:txBody>
          <a:bodyPr/>
          <a:lstStyle/>
          <a:p>
            <a:r>
              <a:rPr lang="en-US"/>
              <a:t>Vijayaraian Vijaya Jothi</a:t>
            </a:r>
          </a:p>
        </p:txBody>
      </p:sp>
      <p:sp>
        <p:nvSpPr>
          <p:cNvPr id="6" name="Slide Number Placeholder 5">
            <a:extLst>
              <a:ext uri="{FF2B5EF4-FFF2-40B4-BE49-F238E27FC236}">
                <a16:creationId xmlns:a16="http://schemas.microsoft.com/office/drawing/2014/main" id="{679D7C04-6310-1542-20D1-0F566B497383}"/>
              </a:ext>
            </a:extLst>
          </p:cNvPr>
          <p:cNvSpPr>
            <a:spLocks noGrp="1"/>
          </p:cNvSpPr>
          <p:nvPr>
            <p:ph type="sldNum" sz="quarter" idx="12"/>
          </p:nvPr>
        </p:nvSpPr>
        <p:spPr/>
        <p:txBody>
          <a:bodyPr/>
          <a:lstStyle/>
          <a:p>
            <a:fld id="{48F63A3B-78C7-47BE-AE5E-E10140E04643}" type="slidenum">
              <a:rPr lang="en-US" smtClean="0"/>
              <a:t>20</a:t>
            </a:fld>
            <a:endParaRPr lang="en-US"/>
          </a:p>
        </p:txBody>
      </p:sp>
    </p:spTree>
    <p:extLst>
      <p:ext uri="{BB962C8B-B14F-4D97-AF65-F5344CB8AC3E}">
        <p14:creationId xmlns:p14="http://schemas.microsoft.com/office/powerpoint/2010/main" val="3507621648"/>
      </p:ext>
    </p:extLst>
  </p:cSld>
  <p:clrMapOvr>
    <a:masterClrMapping/>
  </p:clrMapOvr>
  <mc:AlternateContent xmlns:mc="http://schemas.openxmlformats.org/markup-compatibility/2006" xmlns:p14="http://schemas.microsoft.com/office/powerpoint/2010/main">
    <mc:Choice Requires="p14">
      <p:transition spd="slow" p14:dur="2000" advTm="30355"/>
    </mc:Choice>
    <mc:Fallback xmlns="">
      <p:transition spd="slow" advTm="30355"/>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B3B3B"/>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D92DE71-1CDF-F2C2-CE05-7D54F62BAE9E}"/>
              </a:ext>
            </a:extLst>
          </p:cNvPr>
          <p:cNvSpPr/>
          <p:nvPr/>
        </p:nvSpPr>
        <p:spPr>
          <a:xfrm>
            <a:off x="0" y="0"/>
            <a:ext cx="12192000" cy="1383912"/>
          </a:xfrm>
          <a:prstGeom prst="rect">
            <a:avLst/>
          </a:prstGeom>
          <a:solidFill>
            <a:schemeClr val="accent2">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a:t>
            </a:r>
            <a:r>
              <a:rPr lang="en-US" sz="4400" b="1" dirty="0">
                <a:solidFill>
                  <a:schemeClr val="tx1"/>
                </a:solidFill>
                <a:latin typeface="+mj-lt"/>
              </a:rPr>
              <a:t>Random Forest Classifier Model Results</a:t>
            </a:r>
          </a:p>
        </p:txBody>
      </p:sp>
      <p:pic>
        <p:nvPicPr>
          <p:cNvPr id="8" name="Picture 7">
            <a:extLst>
              <a:ext uri="{FF2B5EF4-FFF2-40B4-BE49-F238E27FC236}">
                <a16:creationId xmlns:a16="http://schemas.microsoft.com/office/drawing/2014/main" id="{8AF56928-D904-2641-9BB4-6139045823CB}"/>
              </a:ext>
            </a:extLst>
          </p:cNvPr>
          <p:cNvPicPr>
            <a:picLocks noChangeAspect="1"/>
          </p:cNvPicPr>
          <p:nvPr/>
        </p:nvPicPr>
        <p:blipFill>
          <a:blip r:embed="rId2"/>
          <a:stretch>
            <a:fillRect/>
          </a:stretch>
        </p:blipFill>
        <p:spPr>
          <a:xfrm>
            <a:off x="1295245" y="3429000"/>
            <a:ext cx="4528062" cy="3149672"/>
          </a:xfrm>
          <a:prstGeom prst="rect">
            <a:avLst/>
          </a:prstGeom>
        </p:spPr>
      </p:pic>
      <p:pic>
        <p:nvPicPr>
          <p:cNvPr id="12" name="Picture 11">
            <a:extLst>
              <a:ext uri="{FF2B5EF4-FFF2-40B4-BE49-F238E27FC236}">
                <a16:creationId xmlns:a16="http://schemas.microsoft.com/office/drawing/2014/main" id="{C3E5D298-7AE1-2DBC-5A86-E205D9F09946}"/>
              </a:ext>
            </a:extLst>
          </p:cNvPr>
          <p:cNvPicPr>
            <a:picLocks noChangeAspect="1"/>
          </p:cNvPicPr>
          <p:nvPr/>
        </p:nvPicPr>
        <p:blipFill>
          <a:blip r:embed="rId3"/>
          <a:stretch>
            <a:fillRect/>
          </a:stretch>
        </p:blipFill>
        <p:spPr>
          <a:xfrm>
            <a:off x="6004026" y="1587539"/>
            <a:ext cx="6018641" cy="4991133"/>
          </a:xfrm>
          <a:prstGeom prst="rect">
            <a:avLst/>
          </a:prstGeom>
        </p:spPr>
      </p:pic>
      <p:sp>
        <p:nvSpPr>
          <p:cNvPr id="18" name="TextBox 17">
            <a:extLst>
              <a:ext uri="{FF2B5EF4-FFF2-40B4-BE49-F238E27FC236}">
                <a16:creationId xmlns:a16="http://schemas.microsoft.com/office/drawing/2014/main" id="{5E1B2599-8561-AB75-46BC-B1AA3A280066}"/>
              </a:ext>
            </a:extLst>
          </p:cNvPr>
          <p:cNvSpPr txBox="1"/>
          <p:nvPr/>
        </p:nvSpPr>
        <p:spPr>
          <a:xfrm>
            <a:off x="3056467" y="3556000"/>
            <a:ext cx="491066" cy="276999"/>
          </a:xfrm>
          <a:prstGeom prst="rect">
            <a:avLst/>
          </a:prstGeom>
          <a:solidFill>
            <a:schemeClr val="bg2"/>
          </a:solidFill>
          <a:effectLst>
            <a:outerShdw blurRad="50800" dist="38100" dir="5400000" algn="t" rotWithShape="0">
              <a:prstClr val="black">
                <a:alpha val="40000"/>
              </a:prstClr>
            </a:outerShdw>
          </a:effectLst>
        </p:spPr>
        <p:txBody>
          <a:bodyPr wrap="square" rtlCol="0">
            <a:spAutoFit/>
          </a:bodyPr>
          <a:lstStyle/>
          <a:p>
            <a:r>
              <a:rPr lang="en-GB" sz="1200" dirty="0"/>
              <a:t>0.94</a:t>
            </a:r>
          </a:p>
        </p:txBody>
      </p:sp>
      <p:pic>
        <p:nvPicPr>
          <p:cNvPr id="20" name="Picture 19">
            <a:extLst>
              <a:ext uri="{FF2B5EF4-FFF2-40B4-BE49-F238E27FC236}">
                <a16:creationId xmlns:a16="http://schemas.microsoft.com/office/drawing/2014/main" id="{BEB0734E-24BC-5236-DB06-D80C01D96A5F}"/>
              </a:ext>
            </a:extLst>
          </p:cNvPr>
          <p:cNvPicPr>
            <a:picLocks noChangeAspect="1"/>
          </p:cNvPicPr>
          <p:nvPr/>
        </p:nvPicPr>
        <p:blipFill>
          <a:blip r:embed="rId4"/>
          <a:stretch>
            <a:fillRect/>
          </a:stretch>
        </p:blipFill>
        <p:spPr>
          <a:xfrm>
            <a:off x="1369841" y="1684867"/>
            <a:ext cx="4453466" cy="1680633"/>
          </a:xfrm>
          <a:prstGeom prst="rect">
            <a:avLst/>
          </a:prstGeom>
        </p:spPr>
      </p:pic>
      <p:sp>
        <p:nvSpPr>
          <p:cNvPr id="2" name="Date Placeholder 1">
            <a:extLst>
              <a:ext uri="{FF2B5EF4-FFF2-40B4-BE49-F238E27FC236}">
                <a16:creationId xmlns:a16="http://schemas.microsoft.com/office/drawing/2014/main" id="{728AC876-E938-81D1-F567-44B003F29419}"/>
              </a:ext>
            </a:extLst>
          </p:cNvPr>
          <p:cNvSpPr>
            <a:spLocks noGrp="1"/>
          </p:cNvSpPr>
          <p:nvPr>
            <p:ph type="dt" sz="half" idx="10"/>
          </p:nvPr>
        </p:nvSpPr>
        <p:spPr/>
        <p:txBody>
          <a:bodyPr/>
          <a:lstStyle/>
          <a:p>
            <a:r>
              <a:rPr lang="en-US"/>
              <a:t>15 November 2024</a:t>
            </a:r>
          </a:p>
        </p:txBody>
      </p:sp>
      <p:sp>
        <p:nvSpPr>
          <p:cNvPr id="4" name="Footer Placeholder 3">
            <a:extLst>
              <a:ext uri="{FF2B5EF4-FFF2-40B4-BE49-F238E27FC236}">
                <a16:creationId xmlns:a16="http://schemas.microsoft.com/office/drawing/2014/main" id="{92FABABF-824D-5B41-FCB2-8092295C0160}"/>
              </a:ext>
            </a:extLst>
          </p:cNvPr>
          <p:cNvSpPr>
            <a:spLocks noGrp="1"/>
          </p:cNvSpPr>
          <p:nvPr>
            <p:ph type="ftr" sz="quarter" idx="11"/>
          </p:nvPr>
        </p:nvSpPr>
        <p:spPr/>
        <p:txBody>
          <a:bodyPr/>
          <a:lstStyle/>
          <a:p>
            <a:r>
              <a:rPr lang="en-US"/>
              <a:t>Vijayaraian Vijaya Jothi</a:t>
            </a:r>
          </a:p>
        </p:txBody>
      </p:sp>
      <p:sp>
        <p:nvSpPr>
          <p:cNvPr id="5" name="Slide Number Placeholder 4">
            <a:extLst>
              <a:ext uri="{FF2B5EF4-FFF2-40B4-BE49-F238E27FC236}">
                <a16:creationId xmlns:a16="http://schemas.microsoft.com/office/drawing/2014/main" id="{B417A600-00F0-E614-39EA-06B8F42386AA}"/>
              </a:ext>
            </a:extLst>
          </p:cNvPr>
          <p:cNvSpPr>
            <a:spLocks noGrp="1"/>
          </p:cNvSpPr>
          <p:nvPr>
            <p:ph type="sldNum" sz="quarter" idx="12"/>
          </p:nvPr>
        </p:nvSpPr>
        <p:spPr/>
        <p:txBody>
          <a:bodyPr/>
          <a:lstStyle/>
          <a:p>
            <a:fld id="{48F63A3B-78C7-47BE-AE5E-E10140E04643}" type="slidenum">
              <a:rPr lang="en-US" smtClean="0"/>
              <a:t>21</a:t>
            </a:fld>
            <a:endParaRPr lang="en-US"/>
          </a:p>
        </p:txBody>
      </p:sp>
    </p:spTree>
    <p:extLst>
      <p:ext uri="{BB962C8B-B14F-4D97-AF65-F5344CB8AC3E}">
        <p14:creationId xmlns:p14="http://schemas.microsoft.com/office/powerpoint/2010/main" val="2952166838"/>
      </p:ext>
    </p:extLst>
  </p:cSld>
  <p:clrMapOvr>
    <a:masterClrMapping/>
  </p:clrMapOvr>
  <mc:AlternateContent xmlns:mc="http://schemas.openxmlformats.org/markup-compatibility/2006" xmlns:p14="http://schemas.microsoft.com/office/powerpoint/2010/main">
    <mc:Choice Requires="p14">
      <p:transition spd="slow" p14:dur="2000" advTm="37735"/>
    </mc:Choice>
    <mc:Fallback xmlns="">
      <p:transition spd="slow" advTm="37735"/>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B3B3B"/>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00CC22B5-8500-2C45-91DE-A596A6DF1C3B}"/>
              </a:ext>
            </a:extLst>
          </p:cNvPr>
          <p:cNvSpPr txBox="1"/>
          <p:nvPr/>
        </p:nvSpPr>
        <p:spPr>
          <a:xfrm>
            <a:off x="870857" y="2380343"/>
            <a:ext cx="184731" cy="1107996"/>
          </a:xfrm>
          <a:prstGeom prst="rect">
            <a:avLst/>
          </a:prstGeom>
          <a:solidFill>
            <a:srgbClr val="3B3B3B"/>
          </a:solidFill>
        </p:spPr>
        <p:txBody>
          <a:bodyPr wrap="none" rtlCol="0">
            <a:spAutoFit/>
          </a:bodyPr>
          <a:lstStyle/>
          <a:p>
            <a:endParaRPr lang="en-US" sz="6600" dirty="0">
              <a:solidFill>
                <a:srgbClr val="FF6600"/>
              </a:solidFill>
            </a:endParaRPr>
          </a:p>
        </p:txBody>
      </p:sp>
      <p:sp>
        <p:nvSpPr>
          <p:cNvPr id="2" name="Rectangle 1">
            <a:extLst>
              <a:ext uri="{FF2B5EF4-FFF2-40B4-BE49-F238E27FC236}">
                <a16:creationId xmlns:a16="http://schemas.microsoft.com/office/drawing/2014/main" id="{BD31120B-967A-9C2D-6BA7-7DEE4B92DA8D}"/>
              </a:ext>
            </a:extLst>
          </p:cNvPr>
          <p:cNvSpPr/>
          <p:nvPr/>
        </p:nvSpPr>
        <p:spPr>
          <a:xfrm>
            <a:off x="0" y="-16865"/>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200" b="1" dirty="0">
                <a:solidFill>
                  <a:schemeClr val="accent2"/>
                </a:solidFill>
                <a:latin typeface="+mj-lt"/>
              </a:rPr>
              <a:t>      Income Class wise Profit and customer base Analysis</a:t>
            </a:r>
            <a:endParaRPr lang="en-US" sz="4200" dirty="0">
              <a:solidFill>
                <a:schemeClr val="accent2"/>
              </a:solidFill>
              <a:latin typeface="+mj-lt"/>
            </a:endParaRPr>
          </a:p>
        </p:txBody>
      </p:sp>
      <p:sp>
        <p:nvSpPr>
          <p:cNvPr id="3" name="Rectangle 2">
            <a:extLst>
              <a:ext uri="{FF2B5EF4-FFF2-40B4-BE49-F238E27FC236}">
                <a16:creationId xmlns:a16="http://schemas.microsoft.com/office/drawing/2014/main" id="{3D92DE71-1CDF-F2C2-CE05-7D54F62BAE9E}"/>
              </a:ext>
            </a:extLst>
          </p:cNvPr>
          <p:cNvSpPr/>
          <p:nvPr/>
        </p:nvSpPr>
        <p:spPr>
          <a:xfrm>
            <a:off x="0" y="-13733"/>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Customer Retention</a:t>
            </a:r>
          </a:p>
        </p:txBody>
      </p:sp>
      <p:sp>
        <p:nvSpPr>
          <p:cNvPr id="4" name="Rectangle 3">
            <a:extLst>
              <a:ext uri="{FF2B5EF4-FFF2-40B4-BE49-F238E27FC236}">
                <a16:creationId xmlns:a16="http://schemas.microsoft.com/office/drawing/2014/main" id="{559E4E37-EC18-7455-3E41-A99481769CBC}"/>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Random Forest Model</a:t>
            </a:r>
            <a:endParaRPr lang="en-US" sz="4400" dirty="0">
              <a:solidFill>
                <a:schemeClr val="accent2"/>
              </a:solidFill>
              <a:latin typeface="+mj-lt"/>
            </a:endParaRPr>
          </a:p>
        </p:txBody>
      </p:sp>
      <p:sp>
        <p:nvSpPr>
          <p:cNvPr id="5" name="TextBox 4">
            <a:extLst>
              <a:ext uri="{FF2B5EF4-FFF2-40B4-BE49-F238E27FC236}">
                <a16:creationId xmlns:a16="http://schemas.microsoft.com/office/drawing/2014/main" id="{E0675B80-9EA7-7F5D-7321-2061C3CFCC70}"/>
              </a:ext>
            </a:extLst>
          </p:cNvPr>
          <p:cNvSpPr txBox="1"/>
          <p:nvPr/>
        </p:nvSpPr>
        <p:spPr>
          <a:xfrm>
            <a:off x="450390" y="1586331"/>
            <a:ext cx="6873199" cy="4401205"/>
          </a:xfrm>
          <a:prstGeom prst="rect">
            <a:avLst/>
          </a:prstGeom>
          <a:noFill/>
        </p:spPr>
        <p:txBody>
          <a:bodyPr wrap="square" rtlCol="0">
            <a:spAutoFit/>
          </a:bodyPr>
          <a:lstStyle/>
          <a:p>
            <a:r>
              <a:rPr lang="en-GB" sz="2800" dirty="0">
                <a:solidFill>
                  <a:srgbClr val="C00000"/>
                </a:solidFill>
              </a:rPr>
              <a:t> </a:t>
            </a:r>
            <a:r>
              <a:rPr lang="en-GB" sz="2800" dirty="0" err="1">
                <a:solidFill>
                  <a:srgbClr val="C00000"/>
                </a:solidFill>
              </a:rPr>
              <a:t>ModelTrade</a:t>
            </a:r>
            <a:r>
              <a:rPr lang="en-GB" sz="2800" dirty="0">
                <a:solidFill>
                  <a:srgbClr val="C00000"/>
                </a:solidFill>
              </a:rPr>
              <a:t>-offs: </a:t>
            </a:r>
          </a:p>
          <a:p>
            <a:r>
              <a:rPr lang="en-GB" sz="2800" dirty="0">
                <a:solidFill>
                  <a:srgbClr val="C00000"/>
                </a:solidFill>
              </a:rPr>
              <a:t>Advantages: </a:t>
            </a:r>
          </a:p>
          <a:p>
            <a:r>
              <a:rPr lang="en-GB" sz="2800" dirty="0">
                <a:solidFill>
                  <a:schemeClr val="bg1"/>
                </a:solidFill>
              </a:rPr>
              <a:t>• Insensitive to Outliers. </a:t>
            </a:r>
          </a:p>
          <a:p>
            <a:r>
              <a:rPr lang="en-GB" sz="2800" dirty="0">
                <a:solidFill>
                  <a:schemeClr val="bg1"/>
                </a:solidFill>
              </a:rPr>
              <a:t>• Insensitive to Null values. </a:t>
            </a:r>
          </a:p>
          <a:p>
            <a:r>
              <a:rPr lang="en-GB" sz="2800" dirty="0">
                <a:solidFill>
                  <a:schemeClr val="bg1"/>
                </a:solidFill>
              </a:rPr>
              <a:t>• Less Prone to overfitting. </a:t>
            </a:r>
          </a:p>
          <a:p>
            <a:r>
              <a:rPr lang="en-GB" sz="2800" dirty="0">
                <a:solidFill>
                  <a:srgbClr val="C00000"/>
                </a:solidFill>
              </a:rPr>
              <a:t>Disadvantages: </a:t>
            </a:r>
          </a:p>
          <a:p>
            <a:r>
              <a:rPr lang="en-GB" sz="2800" dirty="0">
                <a:solidFill>
                  <a:schemeClr val="bg1"/>
                </a:solidFill>
              </a:rPr>
              <a:t>• Losing Interpretability. </a:t>
            </a:r>
          </a:p>
          <a:p>
            <a:r>
              <a:rPr lang="en-GB" sz="2800" dirty="0">
                <a:solidFill>
                  <a:schemeClr val="bg1"/>
                </a:solidFill>
              </a:rPr>
              <a:t>• Difficult to diagnose and improve. </a:t>
            </a:r>
          </a:p>
          <a:p>
            <a:r>
              <a:rPr lang="en-GB" sz="2800" dirty="0">
                <a:solidFill>
                  <a:srgbClr val="C00000"/>
                </a:solidFill>
              </a:rPr>
              <a:t> Results obtained: </a:t>
            </a:r>
          </a:p>
          <a:p>
            <a:r>
              <a:rPr lang="en-GB" sz="2800" dirty="0">
                <a:solidFill>
                  <a:schemeClr val="bg1"/>
                </a:solidFill>
              </a:rPr>
              <a:t>• Accuracy: 87– 91 %</a:t>
            </a:r>
          </a:p>
        </p:txBody>
      </p:sp>
      <p:sp>
        <p:nvSpPr>
          <p:cNvPr id="6" name="Date Placeholder 5">
            <a:extLst>
              <a:ext uri="{FF2B5EF4-FFF2-40B4-BE49-F238E27FC236}">
                <a16:creationId xmlns:a16="http://schemas.microsoft.com/office/drawing/2014/main" id="{3290880E-ACEE-6E27-B734-C1EA7DDE6082}"/>
              </a:ext>
            </a:extLst>
          </p:cNvPr>
          <p:cNvSpPr>
            <a:spLocks noGrp="1"/>
          </p:cNvSpPr>
          <p:nvPr>
            <p:ph type="dt" sz="half" idx="10"/>
          </p:nvPr>
        </p:nvSpPr>
        <p:spPr/>
        <p:txBody>
          <a:bodyPr/>
          <a:lstStyle/>
          <a:p>
            <a:r>
              <a:rPr lang="en-US"/>
              <a:t>15 November 2024</a:t>
            </a:r>
          </a:p>
        </p:txBody>
      </p:sp>
      <p:sp>
        <p:nvSpPr>
          <p:cNvPr id="7" name="Footer Placeholder 6">
            <a:extLst>
              <a:ext uri="{FF2B5EF4-FFF2-40B4-BE49-F238E27FC236}">
                <a16:creationId xmlns:a16="http://schemas.microsoft.com/office/drawing/2014/main" id="{00AD5E05-A403-C9D5-79BF-BB542ED69539}"/>
              </a:ext>
            </a:extLst>
          </p:cNvPr>
          <p:cNvSpPr>
            <a:spLocks noGrp="1"/>
          </p:cNvSpPr>
          <p:nvPr>
            <p:ph type="ftr" sz="quarter" idx="11"/>
          </p:nvPr>
        </p:nvSpPr>
        <p:spPr/>
        <p:txBody>
          <a:bodyPr/>
          <a:lstStyle/>
          <a:p>
            <a:r>
              <a:rPr lang="en-US"/>
              <a:t>Vijayaraian Vijaya Jothi</a:t>
            </a:r>
          </a:p>
        </p:txBody>
      </p:sp>
      <p:sp>
        <p:nvSpPr>
          <p:cNvPr id="8" name="Slide Number Placeholder 7">
            <a:extLst>
              <a:ext uri="{FF2B5EF4-FFF2-40B4-BE49-F238E27FC236}">
                <a16:creationId xmlns:a16="http://schemas.microsoft.com/office/drawing/2014/main" id="{C4D609ED-61C8-DEFE-BCFF-552FC470F5EF}"/>
              </a:ext>
            </a:extLst>
          </p:cNvPr>
          <p:cNvSpPr>
            <a:spLocks noGrp="1"/>
          </p:cNvSpPr>
          <p:nvPr>
            <p:ph type="sldNum" sz="quarter" idx="12"/>
          </p:nvPr>
        </p:nvSpPr>
        <p:spPr/>
        <p:txBody>
          <a:bodyPr/>
          <a:lstStyle/>
          <a:p>
            <a:fld id="{48F63A3B-78C7-47BE-AE5E-E10140E04643}" type="slidenum">
              <a:rPr lang="en-US" smtClean="0"/>
              <a:t>22</a:t>
            </a:fld>
            <a:endParaRPr lang="en-US"/>
          </a:p>
        </p:txBody>
      </p:sp>
    </p:spTree>
    <p:extLst>
      <p:ext uri="{BB962C8B-B14F-4D97-AF65-F5344CB8AC3E}">
        <p14:creationId xmlns:p14="http://schemas.microsoft.com/office/powerpoint/2010/main" val="66094367"/>
      </p:ext>
    </p:extLst>
  </p:cSld>
  <p:clrMapOvr>
    <a:masterClrMapping/>
  </p:clrMapOvr>
  <mc:AlternateContent xmlns:mc="http://schemas.openxmlformats.org/markup-compatibility/2006" xmlns:p14="http://schemas.microsoft.com/office/powerpoint/2010/main">
    <mc:Choice Requires="p14">
      <p:transition spd="slow" p14:dur="2000" advTm="45436"/>
    </mc:Choice>
    <mc:Fallback xmlns="">
      <p:transition spd="slow" advTm="4543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B3B3B"/>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D31120B-967A-9C2D-6BA7-7DEE4B92DA8D}"/>
              </a:ext>
            </a:extLst>
          </p:cNvPr>
          <p:cNvSpPr/>
          <p:nvPr/>
        </p:nvSpPr>
        <p:spPr>
          <a:xfrm>
            <a:off x="0" y="-16865"/>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200" b="1" dirty="0">
                <a:solidFill>
                  <a:schemeClr val="accent2"/>
                </a:solidFill>
                <a:latin typeface="+mj-lt"/>
              </a:rPr>
              <a:t>      Income Class wise Profit and customer base Analysis</a:t>
            </a:r>
            <a:endParaRPr lang="en-US" sz="4200" dirty="0">
              <a:solidFill>
                <a:schemeClr val="accent2"/>
              </a:solidFill>
              <a:latin typeface="+mj-lt"/>
            </a:endParaRPr>
          </a:p>
        </p:txBody>
      </p:sp>
      <p:sp>
        <p:nvSpPr>
          <p:cNvPr id="3" name="Rectangle 2">
            <a:extLst>
              <a:ext uri="{FF2B5EF4-FFF2-40B4-BE49-F238E27FC236}">
                <a16:creationId xmlns:a16="http://schemas.microsoft.com/office/drawing/2014/main" id="{3D92DE71-1CDF-F2C2-CE05-7D54F62BAE9E}"/>
              </a:ext>
            </a:extLst>
          </p:cNvPr>
          <p:cNvSpPr/>
          <p:nvPr/>
        </p:nvSpPr>
        <p:spPr>
          <a:xfrm>
            <a:off x="0" y="-13733"/>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Customer Retention</a:t>
            </a:r>
          </a:p>
        </p:txBody>
      </p:sp>
      <p:sp>
        <p:nvSpPr>
          <p:cNvPr id="4" name="Rectangle 3">
            <a:extLst>
              <a:ext uri="{FF2B5EF4-FFF2-40B4-BE49-F238E27FC236}">
                <a16:creationId xmlns:a16="http://schemas.microsoft.com/office/drawing/2014/main" id="{559E4E37-EC18-7455-3E41-A99481769CBC}"/>
              </a:ext>
            </a:extLst>
          </p:cNvPr>
          <p:cNvSpPr/>
          <p:nvPr/>
        </p:nvSpPr>
        <p:spPr>
          <a:xfrm>
            <a:off x="0" y="-12312"/>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City Wise Cab Users Covered By Company</a:t>
            </a:r>
            <a:endParaRPr lang="en-US" sz="4400" dirty="0">
              <a:solidFill>
                <a:schemeClr val="accent2"/>
              </a:solidFill>
              <a:latin typeface="+mj-lt"/>
            </a:endParaRPr>
          </a:p>
        </p:txBody>
      </p:sp>
      <p:sp>
        <p:nvSpPr>
          <p:cNvPr id="6" name="Rectangle 5">
            <a:extLst>
              <a:ext uri="{FF2B5EF4-FFF2-40B4-BE49-F238E27FC236}">
                <a16:creationId xmlns:a16="http://schemas.microsoft.com/office/drawing/2014/main" id="{1891E9A8-3027-C6DE-79F7-EE2E2BA7FD1C}"/>
              </a:ext>
            </a:extLst>
          </p:cNvPr>
          <p:cNvSpPr/>
          <p:nvPr/>
        </p:nvSpPr>
        <p:spPr>
          <a:xfrm>
            <a:off x="0" y="-10498"/>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300" b="1" dirty="0">
                <a:solidFill>
                  <a:schemeClr val="accent2"/>
                </a:solidFill>
                <a:latin typeface="+mj-lt"/>
              </a:rPr>
              <a:t>      Conclusion</a:t>
            </a:r>
            <a:endParaRPr lang="en-US" sz="4300" dirty="0">
              <a:solidFill>
                <a:schemeClr val="accent2"/>
              </a:solidFill>
              <a:latin typeface="+mj-lt"/>
            </a:endParaRPr>
          </a:p>
        </p:txBody>
      </p:sp>
      <p:sp>
        <p:nvSpPr>
          <p:cNvPr id="8" name="TextBox 7">
            <a:extLst>
              <a:ext uri="{FF2B5EF4-FFF2-40B4-BE49-F238E27FC236}">
                <a16:creationId xmlns:a16="http://schemas.microsoft.com/office/drawing/2014/main" id="{2459D7B0-056D-6CC5-213A-B02CA8FC983C}"/>
              </a:ext>
            </a:extLst>
          </p:cNvPr>
          <p:cNvSpPr txBox="1"/>
          <p:nvPr/>
        </p:nvSpPr>
        <p:spPr>
          <a:xfrm>
            <a:off x="971026" y="1815783"/>
            <a:ext cx="8491756" cy="2677656"/>
          </a:xfrm>
          <a:prstGeom prst="rect">
            <a:avLst/>
          </a:prstGeom>
          <a:noFill/>
        </p:spPr>
        <p:txBody>
          <a:bodyPr wrap="square">
            <a:spAutoFit/>
          </a:bodyPr>
          <a:lstStyle/>
          <a:p>
            <a:pPr fontAlgn="base"/>
            <a:r>
              <a:rPr lang="en-GB" sz="2800" b="0" i="0" dirty="0">
                <a:solidFill>
                  <a:schemeClr val="bg1"/>
                </a:solidFill>
                <a:effectLst/>
                <a:latin typeface="+mn-lt"/>
                <a:ea typeface="+mn-ea"/>
                <a:cs typeface="+mn-cs"/>
              </a:rPr>
              <a:t>Approximately all the classifiers have same result, but Random Forest was the best one.</a:t>
            </a:r>
          </a:p>
          <a:p>
            <a:pPr fontAlgn="base"/>
            <a:r>
              <a:rPr lang="en-GB" sz="2800" b="0" i="0" dirty="0">
                <a:solidFill>
                  <a:schemeClr val="bg1"/>
                </a:solidFill>
                <a:effectLst/>
                <a:latin typeface="+mn-lt"/>
                <a:ea typeface="+mn-ea"/>
                <a:cs typeface="+mn-cs"/>
              </a:rPr>
              <a:t>The model has around 91% Accuracy.</a:t>
            </a:r>
          </a:p>
          <a:p>
            <a:pPr fontAlgn="base"/>
            <a:r>
              <a:rPr lang="en-GB" sz="2800" b="0" i="0" dirty="0">
                <a:solidFill>
                  <a:schemeClr val="bg1"/>
                </a:solidFill>
                <a:effectLst/>
                <a:latin typeface="+mn-lt"/>
                <a:ea typeface="+mn-ea"/>
                <a:cs typeface="+mn-cs"/>
              </a:rPr>
              <a:t>Random Forest has 93% Precision, 95% Recall, &amp; 95% F1 Score.</a:t>
            </a:r>
          </a:p>
          <a:p>
            <a:pPr fontAlgn="base"/>
            <a:r>
              <a:rPr lang="en-GB" sz="2800" b="0" i="0" dirty="0">
                <a:solidFill>
                  <a:schemeClr val="bg1"/>
                </a:solidFill>
                <a:effectLst/>
                <a:latin typeface="+mn-lt"/>
                <a:ea typeface="+mn-ea"/>
                <a:cs typeface="+mn-cs"/>
              </a:rPr>
              <a:t>We can also see the results for each classifier as well</a:t>
            </a:r>
          </a:p>
        </p:txBody>
      </p:sp>
      <p:sp>
        <p:nvSpPr>
          <p:cNvPr id="5" name="Date Placeholder 4">
            <a:extLst>
              <a:ext uri="{FF2B5EF4-FFF2-40B4-BE49-F238E27FC236}">
                <a16:creationId xmlns:a16="http://schemas.microsoft.com/office/drawing/2014/main" id="{425CD158-250A-A752-FDDC-55A970CEB788}"/>
              </a:ext>
            </a:extLst>
          </p:cNvPr>
          <p:cNvSpPr>
            <a:spLocks noGrp="1"/>
          </p:cNvSpPr>
          <p:nvPr>
            <p:ph type="dt" sz="half" idx="10"/>
          </p:nvPr>
        </p:nvSpPr>
        <p:spPr/>
        <p:txBody>
          <a:bodyPr/>
          <a:lstStyle/>
          <a:p>
            <a:r>
              <a:rPr lang="en-US"/>
              <a:t>15 November 2024</a:t>
            </a:r>
          </a:p>
        </p:txBody>
      </p:sp>
      <p:sp>
        <p:nvSpPr>
          <p:cNvPr id="7" name="Footer Placeholder 6">
            <a:extLst>
              <a:ext uri="{FF2B5EF4-FFF2-40B4-BE49-F238E27FC236}">
                <a16:creationId xmlns:a16="http://schemas.microsoft.com/office/drawing/2014/main" id="{372E7FA3-F44D-E82A-66BB-949AA72BB264}"/>
              </a:ext>
            </a:extLst>
          </p:cNvPr>
          <p:cNvSpPr>
            <a:spLocks noGrp="1"/>
          </p:cNvSpPr>
          <p:nvPr>
            <p:ph type="ftr" sz="quarter" idx="11"/>
          </p:nvPr>
        </p:nvSpPr>
        <p:spPr/>
        <p:txBody>
          <a:bodyPr/>
          <a:lstStyle/>
          <a:p>
            <a:r>
              <a:rPr lang="en-US"/>
              <a:t>Vijayaraian Vijaya Jothi</a:t>
            </a:r>
          </a:p>
        </p:txBody>
      </p:sp>
      <p:sp>
        <p:nvSpPr>
          <p:cNvPr id="9" name="Slide Number Placeholder 8">
            <a:extLst>
              <a:ext uri="{FF2B5EF4-FFF2-40B4-BE49-F238E27FC236}">
                <a16:creationId xmlns:a16="http://schemas.microsoft.com/office/drawing/2014/main" id="{16859BBE-B5DD-7455-3E42-ECC1B8AAB698}"/>
              </a:ext>
            </a:extLst>
          </p:cNvPr>
          <p:cNvSpPr>
            <a:spLocks noGrp="1"/>
          </p:cNvSpPr>
          <p:nvPr>
            <p:ph type="sldNum" sz="quarter" idx="12"/>
          </p:nvPr>
        </p:nvSpPr>
        <p:spPr/>
        <p:txBody>
          <a:bodyPr/>
          <a:lstStyle/>
          <a:p>
            <a:fld id="{48F63A3B-78C7-47BE-AE5E-E10140E04643}" type="slidenum">
              <a:rPr lang="en-US" smtClean="0"/>
              <a:t>23</a:t>
            </a:fld>
            <a:endParaRPr lang="en-US"/>
          </a:p>
        </p:txBody>
      </p:sp>
    </p:spTree>
    <p:extLst>
      <p:ext uri="{BB962C8B-B14F-4D97-AF65-F5344CB8AC3E}">
        <p14:creationId xmlns:p14="http://schemas.microsoft.com/office/powerpoint/2010/main" val="289256757"/>
      </p:ext>
    </p:extLst>
  </p:cSld>
  <p:clrMapOvr>
    <a:masterClrMapping/>
  </p:clrMapOvr>
  <mc:AlternateContent xmlns:mc="http://schemas.openxmlformats.org/markup-compatibility/2006" xmlns:p14="http://schemas.microsoft.com/office/powerpoint/2010/main">
    <mc:Choice Requires="p14">
      <p:transition spd="slow" p14:dur="2000" advTm="10490"/>
    </mc:Choice>
    <mc:Fallback xmlns="">
      <p:transition spd="slow" advTm="1049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562431" y="562430"/>
            <a:ext cx="6858002" cy="5733142"/>
          </a:xfrm>
          <a:solidFill>
            <a:srgbClr val="3B3B3B"/>
          </a:solidFill>
        </p:spPr>
        <p:txBody>
          <a:bodyPr vert="vert270" anchor="t" anchorCtr="0"/>
          <a:lstStyle/>
          <a:p>
            <a:endParaRPr lang="en-US" b="1"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
        <p:nvSpPr>
          <p:cNvPr id="6" name="Subtitle 5">
            <a:extLst>
              <a:ext uri="{FF2B5EF4-FFF2-40B4-BE49-F238E27FC236}">
                <a16:creationId xmlns:a16="http://schemas.microsoft.com/office/drawing/2014/main" id="{2D4BA697-580E-5544-8F2F-194AD99B859F}"/>
              </a:ext>
            </a:extLst>
          </p:cNvPr>
          <p:cNvSpPr>
            <a:spLocks noGrp="1"/>
          </p:cNvSpPr>
          <p:nvPr>
            <p:ph type="subTitle" idx="1"/>
          </p:nvPr>
        </p:nvSpPr>
        <p:spPr>
          <a:xfrm>
            <a:off x="5152570" y="2481943"/>
            <a:ext cx="5558973" cy="1655762"/>
          </a:xfrm>
        </p:spPr>
        <p:txBody>
          <a:bodyPr>
            <a:normAutofit/>
          </a:bodyPr>
          <a:lstStyle/>
          <a:p>
            <a:r>
              <a:rPr lang="en-US" sz="6600" dirty="0">
                <a:solidFill>
                  <a:srgbClr val="FF6600"/>
                </a:solidFill>
              </a:rPr>
              <a:t>Thank You</a:t>
            </a:r>
          </a:p>
          <a:p>
            <a:endParaRPr lang="en-US" sz="6600" dirty="0">
              <a:solidFill>
                <a:srgbClr val="FF6600"/>
              </a:solidFill>
            </a:endParaRPr>
          </a:p>
        </p:txBody>
      </p:sp>
      <p:sp>
        <p:nvSpPr>
          <p:cNvPr id="3" name="Date Placeholder 2">
            <a:extLst>
              <a:ext uri="{FF2B5EF4-FFF2-40B4-BE49-F238E27FC236}">
                <a16:creationId xmlns:a16="http://schemas.microsoft.com/office/drawing/2014/main" id="{C12F8F84-2F1A-75AB-6FA2-64F2F41AA0E3}"/>
              </a:ext>
            </a:extLst>
          </p:cNvPr>
          <p:cNvSpPr>
            <a:spLocks noGrp="1"/>
          </p:cNvSpPr>
          <p:nvPr>
            <p:ph type="dt" sz="half" idx="10"/>
          </p:nvPr>
        </p:nvSpPr>
        <p:spPr/>
        <p:txBody>
          <a:bodyPr/>
          <a:lstStyle/>
          <a:p>
            <a:r>
              <a:rPr lang="en-US"/>
              <a:t>15 November 2024</a:t>
            </a:r>
          </a:p>
        </p:txBody>
      </p:sp>
      <p:sp>
        <p:nvSpPr>
          <p:cNvPr id="5" name="Footer Placeholder 4">
            <a:extLst>
              <a:ext uri="{FF2B5EF4-FFF2-40B4-BE49-F238E27FC236}">
                <a16:creationId xmlns:a16="http://schemas.microsoft.com/office/drawing/2014/main" id="{6A972BAE-598F-ED44-5291-BA6A599351B5}"/>
              </a:ext>
            </a:extLst>
          </p:cNvPr>
          <p:cNvSpPr>
            <a:spLocks noGrp="1"/>
          </p:cNvSpPr>
          <p:nvPr>
            <p:ph type="ftr" sz="quarter" idx="11"/>
          </p:nvPr>
        </p:nvSpPr>
        <p:spPr/>
        <p:txBody>
          <a:bodyPr/>
          <a:lstStyle/>
          <a:p>
            <a:r>
              <a:rPr lang="en-US"/>
              <a:t>Vijayaraian Vijaya Jothi</a:t>
            </a:r>
          </a:p>
        </p:txBody>
      </p:sp>
      <p:sp>
        <p:nvSpPr>
          <p:cNvPr id="7" name="Slide Number Placeholder 6">
            <a:extLst>
              <a:ext uri="{FF2B5EF4-FFF2-40B4-BE49-F238E27FC236}">
                <a16:creationId xmlns:a16="http://schemas.microsoft.com/office/drawing/2014/main" id="{B7858F8C-1B3A-08CA-31EB-CBBDF982E705}"/>
              </a:ext>
            </a:extLst>
          </p:cNvPr>
          <p:cNvSpPr>
            <a:spLocks noGrp="1"/>
          </p:cNvSpPr>
          <p:nvPr>
            <p:ph type="sldNum" sz="quarter" idx="12"/>
          </p:nvPr>
        </p:nvSpPr>
        <p:spPr/>
        <p:txBody>
          <a:bodyPr/>
          <a:lstStyle/>
          <a:p>
            <a:fld id="{48F63A3B-78C7-47BE-AE5E-E10140E04643}" type="slidenum">
              <a:rPr lang="en-US" smtClean="0"/>
              <a:t>24</a:t>
            </a:fld>
            <a:endParaRPr lang="en-US"/>
          </a:p>
        </p:txBody>
      </p:sp>
    </p:spTree>
    <p:extLst>
      <p:ext uri="{BB962C8B-B14F-4D97-AF65-F5344CB8AC3E}">
        <p14:creationId xmlns:p14="http://schemas.microsoft.com/office/powerpoint/2010/main" val="116821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B3B3B"/>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1DC996-1A4B-4D4F-A733-3A00E5ABC2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945" y="0"/>
            <a:ext cx="2517531" cy="1160584"/>
          </a:xfrm>
          <a:prstGeom prst="rect">
            <a:avLst/>
          </a:prstGeom>
        </p:spPr>
      </p:pic>
      <p:sp>
        <p:nvSpPr>
          <p:cNvPr id="11" name="TextBox 10">
            <a:extLst>
              <a:ext uri="{FF2B5EF4-FFF2-40B4-BE49-F238E27FC236}">
                <a16:creationId xmlns:a16="http://schemas.microsoft.com/office/drawing/2014/main" id="{00CC22B5-8500-2C45-91DE-A596A6DF1C3B}"/>
              </a:ext>
            </a:extLst>
          </p:cNvPr>
          <p:cNvSpPr txBox="1"/>
          <p:nvPr/>
        </p:nvSpPr>
        <p:spPr>
          <a:xfrm>
            <a:off x="870857" y="2380343"/>
            <a:ext cx="184731" cy="523220"/>
          </a:xfrm>
          <a:prstGeom prst="rect">
            <a:avLst/>
          </a:prstGeom>
          <a:solidFill>
            <a:srgbClr val="3B3B3B"/>
          </a:solidFill>
        </p:spPr>
        <p:txBody>
          <a:bodyPr wrap="none" rtlCol="0">
            <a:spAutoFit/>
          </a:bodyPr>
          <a:lstStyle/>
          <a:p>
            <a:endParaRPr lang="en-US" sz="2800" b="1" dirty="0"/>
          </a:p>
        </p:txBody>
      </p:sp>
      <p:sp>
        <p:nvSpPr>
          <p:cNvPr id="2" name="Content Placeholder 2">
            <a:extLst>
              <a:ext uri="{FF2B5EF4-FFF2-40B4-BE49-F238E27FC236}">
                <a16:creationId xmlns:a16="http://schemas.microsoft.com/office/drawing/2014/main" id="{F70FC60B-BC3F-5FB0-0939-FBCFD8320716}"/>
              </a:ext>
            </a:extLst>
          </p:cNvPr>
          <p:cNvSpPr txBox="1">
            <a:spLocks/>
          </p:cNvSpPr>
          <p:nvPr/>
        </p:nvSpPr>
        <p:spPr>
          <a:xfrm>
            <a:off x="870857" y="1375599"/>
            <a:ext cx="10515600" cy="3783603"/>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solidFill>
                  <a:schemeClr val="accent2"/>
                </a:solidFill>
              </a:rPr>
              <a:t>Problem Statement: </a:t>
            </a:r>
          </a:p>
          <a:p>
            <a:pPr algn="l"/>
            <a:r>
              <a:rPr lang="en-GB" dirty="0">
                <a:solidFill>
                  <a:schemeClr val="bg1">
                    <a:lumMod val="95000"/>
                  </a:schemeClr>
                </a:solidFill>
              </a:rPr>
              <a:t>• ABC Bank wants to sell its term deposit product to customers and before launching the product they want to develop a model which help them in understanding whether a particular customer will buy their product or not (based on customer's past interaction with bank or other Financial Institution). </a:t>
            </a:r>
          </a:p>
          <a:p>
            <a:pPr algn="l"/>
            <a:r>
              <a:rPr lang="en-GB" dirty="0">
                <a:solidFill>
                  <a:schemeClr val="accent2"/>
                </a:solidFill>
              </a:rPr>
              <a:t>ML Problem: </a:t>
            </a:r>
          </a:p>
          <a:p>
            <a:pPr algn="l"/>
            <a:r>
              <a:rPr lang="en-GB" dirty="0">
                <a:solidFill>
                  <a:schemeClr val="bg1">
                    <a:lumMod val="95000"/>
                  </a:schemeClr>
                </a:solidFill>
              </a:rPr>
              <a:t>• With an objective to gather insights on the factors that are impacting the persistency, build a classification for the given dataset.</a:t>
            </a:r>
          </a:p>
          <a:p>
            <a:pPr algn="l"/>
            <a:endParaRPr lang="en-GB" dirty="0">
              <a:solidFill>
                <a:schemeClr val="bg1">
                  <a:lumMod val="95000"/>
                </a:schemeClr>
              </a:solidFill>
            </a:endParaRPr>
          </a:p>
          <a:p>
            <a:pPr algn="l"/>
            <a:r>
              <a:rPr lang="en-GB" dirty="0">
                <a:solidFill>
                  <a:schemeClr val="bg1">
                    <a:lumMod val="95000"/>
                  </a:schemeClr>
                </a:solidFill>
              </a:rPr>
              <a:t> The highest model accuracy and precision were attained using the Random Forest Classifier model.</a:t>
            </a:r>
            <a:endParaRPr lang="en-US" dirty="0">
              <a:solidFill>
                <a:schemeClr val="bg1">
                  <a:lumMod val="95000"/>
                </a:schemeClr>
              </a:solidFill>
            </a:endParaRPr>
          </a:p>
        </p:txBody>
      </p:sp>
      <p:sp>
        <p:nvSpPr>
          <p:cNvPr id="4" name="TextBox 3">
            <a:extLst>
              <a:ext uri="{FF2B5EF4-FFF2-40B4-BE49-F238E27FC236}">
                <a16:creationId xmlns:a16="http://schemas.microsoft.com/office/drawing/2014/main" id="{518A0674-6D15-9697-FA42-0603593E85B5}"/>
              </a:ext>
            </a:extLst>
          </p:cNvPr>
          <p:cNvSpPr txBox="1"/>
          <p:nvPr/>
        </p:nvSpPr>
        <p:spPr>
          <a:xfrm>
            <a:off x="870857" y="860543"/>
            <a:ext cx="6097464" cy="369332"/>
          </a:xfrm>
          <a:prstGeom prst="rect">
            <a:avLst/>
          </a:prstGeom>
          <a:noFill/>
        </p:spPr>
        <p:txBody>
          <a:bodyPr wrap="square">
            <a:spAutoFit/>
          </a:bodyPr>
          <a:lstStyle/>
          <a:p>
            <a:pPr algn="just"/>
            <a:r>
              <a:rPr lang="en-US" sz="1800" dirty="0">
                <a:solidFill>
                  <a:srgbClr val="FF6600"/>
                </a:solidFill>
              </a:rPr>
              <a:t>Executive Summary</a:t>
            </a:r>
          </a:p>
        </p:txBody>
      </p:sp>
      <p:sp>
        <p:nvSpPr>
          <p:cNvPr id="3" name="Date Placeholder 2">
            <a:extLst>
              <a:ext uri="{FF2B5EF4-FFF2-40B4-BE49-F238E27FC236}">
                <a16:creationId xmlns:a16="http://schemas.microsoft.com/office/drawing/2014/main" id="{74725C39-E3BC-4917-A350-396C45F96468}"/>
              </a:ext>
            </a:extLst>
          </p:cNvPr>
          <p:cNvSpPr>
            <a:spLocks noGrp="1"/>
          </p:cNvSpPr>
          <p:nvPr>
            <p:ph type="dt" sz="half" idx="10"/>
          </p:nvPr>
        </p:nvSpPr>
        <p:spPr/>
        <p:txBody>
          <a:bodyPr/>
          <a:lstStyle/>
          <a:p>
            <a:r>
              <a:rPr lang="en-US"/>
              <a:t>15 November 2024</a:t>
            </a:r>
          </a:p>
        </p:txBody>
      </p:sp>
      <p:sp>
        <p:nvSpPr>
          <p:cNvPr id="5" name="Footer Placeholder 4">
            <a:extLst>
              <a:ext uri="{FF2B5EF4-FFF2-40B4-BE49-F238E27FC236}">
                <a16:creationId xmlns:a16="http://schemas.microsoft.com/office/drawing/2014/main" id="{DAF96F9B-C1F9-BA53-7F1A-CEB9BAB25238}"/>
              </a:ext>
            </a:extLst>
          </p:cNvPr>
          <p:cNvSpPr>
            <a:spLocks noGrp="1"/>
          </p:cNvSpPr>
          <p:nvPr>
            <p:ph type="ftr" sz="quarter" idx="11"/>
          </p:nvPr>
        </p:nvSpPr>
        <p:spPr/>
        <p:txBody>
          <a:bodyPr/>
          <a:lstStyle/>
          <a:p>
            <a:r>
              <a:rPr lang="en-US"/>
              <a:t>Vijayaraian Vijaya Jothi</a:t>
            </a:r>
          </a:p>
        </p:txBody>
      </p:sp>
      <p:sp>
        <p:nvSpPr>
          <p:cNvPr id="7" name="Slide Number Placeholder 6">
            <a:extLst>
              <a:ext uri="{FF2B5EF4-FFF2-40B4-BE49-F238E27FC236}">
                <a16:creationId xmlns:a16="http://schemas.microsoft.com/office/drawing/2014/main" id="{728D405B-E4FD-9525-13DE-1C4886EC04C5}"/>
              </a:ext>
            </a:extLst>
          </p:cNvPr>
          <p:cNvSpPr>
            <a:spLocks noGrp="1"/>
          </p:cNvSpPr>
          <p:nvPr>
            <p:ph type="sldNum" sz="quarter" idx="12"/>
          </p:nvPr>
        </p:nvSpPr>
        <p:spPr/>
        <p:txBody>
          <a:bodyPr/>
          <a:lstStyle/>
          <a:p>
            <a:fld id="{48F63A3B-78C7-47BE-AE5E-E10140E04643}" type="slidenum">
              <a:rPr lang="en-US" smtClean="0"/>
              <a:t>3</a:t>
            </a:fld>
            <a:endParaRPr lang="en-US"/>
          </a:p>
        </p:txBody>
      </p:sp>
    </p:spTree>
    <p:extLst>
      <p:ext uri="{BB962C8B-B14F-4D97-AF65-F5344CB8AC3E}">
        <p14:creationId xmlns:p14="http://schemas.microsoft.com/office/powerpoint/2010/main" val="1316160613"/>
      </p:ext>
    </p:extLst>
  </p:cSld>
  <p:clrMapOvr>
    <a:masterClrMapping/>
  </p:clrMapOvr>
  <mc:AlternateContent xmlns:mc="http://schemas.openxmlformats.org/markup-compatibility/2006" xmlns:p14="http://schemas.microsoft.com/office/powerpoint/2010/main">
    <mc:Choice Requires="p14">
      <p:transition spd="slow" p14:dur="2000" advTm="61573"/>
    </mc:Choice>
    <mc:Fallback xmlns="">
      <p:transition spd="slow" advTm="6157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B3B3B"/>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1DC996-1A4B-4D4F-A733-3A00E5ABC2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332" y="-738554"/>
            <a:ext cx="2325467" cy="2206869"/>
          </a:xfrm>
          <a:prstGeom prst="rect">
            <a:avLst/>
          </a:prstGeom>
        </p:spPr>
      </p:pic>
      <p:sp>
        <p:nvSpPr>
          <p:cNvPr id="3" name="TextBox 2">
            <a:extLst>
              <a:ext uri="{FF2B5EF4-FFF2-40B4-BE49-F238E27FC236}">
                <a16:creationId xmlns:a16="http://schemas.microsoft.com/office/drawing/2014/main" id="{4F262020-021B-08F1-1216-67DA648ABDA1}"/>
              </a:ext>
            </a:extLst>
          </p:cNvPr>
          <p:cNvSpPr txBox="1"/>
          <p:nvPr/>
        </p:nvSpPr>
        <p:spPr>
          <a:xfrm>
            <a:off x="910494" y="784475"/>
            <a:ext cx="6265651" cy="369332"/>
          </a:xfrm>
          <a:prstGeom prst="rect">
            <a:avLst/>
          </a:prstGeom>
          <a:noFill/>
        </p:spPr>
        <p:txBody>
          <a:bodyPr wrap="square">
            <a:spAutoFit/>
          </a:bodyPr>
          <a:lstStyle/>
          <a:p>
            <a:pPr algn="just"/>
            <a:r>
              <a:rPr lang="en-US" sz="1800" dirty="0">
                <a:solidFill>
                  <a:schemeClr val="accent2"/>
                </a:solidFill>
              </a:rPr>
              <a:t>Problem Statement</a:t>
            </a:r>
          </a:p>
        </p:txBody>
      </p:sp>
      <p:sp>
        <p:nvSpPr>
          <p:cNvPr id="4" name="TextBox 3">
            <a:extLst>
              <a:ext uri="{FF2B5EF4-FFF2-40B4-BE49-F238E27FC236}">
                <a16:creationId xmlns:a16="http://schemas.microsoft.com/office/drawing/2014/main" id="{68E54BA9-0F66-7F6F-B468-3DAC3CBC20FD}"/>
              </a:ext>
            </a:extLst>
          </p:cNvPr>
          <p:cNvSpPr txBox="1"/>
          <p:nvPr/>
        </p:nvSpPr>
        <p:spPr>
          <a:xfrm>
            <a:off x="910494" y="1153807"/>
            <a:ext cx="9639518" cy="4001095"/>
          </a:xfrm>
          <a:prstGeom prst="rect">
            <a:avLst/>
          </a:prstGeom>
          <a:noFill/>
        </p:spPr>
        <p:txBody>
          <a:bodyPr wrap="square" rtlCol="0">
            <a:spAutoFit/>
          </a:bodyPr>
          <a:lstStyle/>
          <a:p>
            <a:pPr marL="285750" indent="-285750">
              <a:buFont typeface="Arial" panose="020B0604020202020204" pitchFamily="34" charset="0"/>
              <a:buChar char="•"/>
            </a:pPr>
            <a:endParaRPr lang="en-US" dirty="0">
              <a:solidFill>
                <a:schemeClr val="bg1"/>
              </a:solidFill>
            </a:endParaRPr>
          </a:p>
          <a:p>
            <a:r>
              <a:rPr lang="en-GB" sz="2000" b="1" i="0" u="sng" strike="noStrike" dirty="0">
                <a:solidFill>
                  <a:schemeClr val="bg1"/>
                </a:solidFill>
                <a:effectLst/>
                <a:latin typeface="Cambria" panose="02040503050406030204" pitchFamily="18" charset="0"/>
                <a:ea typeface="Cambria" panose="02040503050406030204" pitchFamily="18" charset="0"/>
                <a:cs typeface="+mn-cs"/>
              </a:rPr>
              <a:t>Business Understanding:</a:t>
            </a:r>
            <a:r>
              <a:rPr lang="en-GB" sz="2000" dirty="0">
                <a:solidFill>
                  <a:schemeClr val="bg1"/>
                </a:solidFill>
                <a:latin typeface="Cambria" panose="02040503050406030204" pitchFamily="18" charset="0"/>
                <a:ea typeface="Cambria" panose="02040503050406030204" pitchFamily="18" charset="0"/>
              </a:rPr>
              <a:t> </a:t>
            </a:r>
          </a:p>
          <a:p>
            <a:endParaRPr lang="en-GB" sz="2000" dirty="0">
              <a:solidFill>
                <a:schemeClr val="bg1"/>
              </a:solidFill>
              <a:latin typeface="Cambria" panose="02040503050406030204" pitchFamily="18" charset="0"/>
              <a:ea typeface="Cambria" panose="02040503050406030204" pitchFamily="18" charset="0"/>
            </a:endParaRPr>
          </a:p>
          <a:p>
            <a:r>
              <a:rPr lang="en-GB" sz="2000" b="0" i="0" u="none" strike="noStrike" dirty="0">
                <a:solidFill>
                  <a:schemeClr val="bg1"/>
                </a:solidFill>
                <a:effectLst/>
                <a:latin typeface="Cambria" panose="02040503050406030204" pitchFamily="18" charset="0"/>
                <a:ea typeface="Cambria" panose="02040503050406030204" pitchFamily="18" charset="0"/>
                <a:cs typeface="+mn-cs"/>
              </a:rPr>
              <a:t>Bank wants to use ML model to shortlist customer whose chances of buying the product is more so that their marketing channel (tele marketing, SMS/email marketing etc)  can focus only to those customers whose chances of buying the product is more. This will save resource and their time  (which is directly involved in the cost ( resource billing)).Develop model with Duration and without duration feature and report the performance of the model. Duration feature is not recommended as this will be difficult to explain the result to business and also it will be difficult for business to campaign based on duration.</a:t>
            </a:r>
            <a:r>
              <a:rPr lang="en-GB" sz="2000" dirty="0">
                <a:solidFill>
                  <a:schemeClr val="bg1"/>
                </a:solidFill>
                <a:latin typeface="Cambria" panose="02040503050406030204" pitchFamily="18" charset="0"/>
                <a:ea typeface="Cambria" panose="02040503050406030204" pitchFamily="18" charset="0"/>
              </a:rPr>
              <a:t> </a:t>
            </a:r>
          </a:p>
          <a:p>
            <a:endParaRPr lang="en-US" dirty="0">
              <a:solidFill>
                <a:schemeClr val="bg1"/>
              </a:solidFill>
            </a:endParaRPr>
          </a:p>
          <a:p>
            <a:endParaRPr lang="en-US" dirty="0"/>
          </a:p>
        </p:txBody>
      </p:sp>
      <p:pic>
        <p:nvPicPr>
          <p:cNvPr id="11" name="Audio 10">
            <a:hlinkClick r:id="" action="ppaction://media"/>
            <a:extLst>
              <a:ext uri="{FF2B5EF4-FFF2-40B4-BE49-F238E27FC236}">
                <a16:creationId xmlns:a16="http://schemas.microsoft.com/office/drawing/2014/main" id="{13A41191-E1A8-7A41-5202-D1A0534B666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
        <p:nvSpPr>
          <p:cNvPr id="2" name="Date Placeholder 1">
            <a:extLst>
              <a:ext uri="{FF2B5EF4-FFF2-40B4-BE49-F238E27FC236}">
                <a16:creationId xmlns:a16="http://schemas.microsoft.com/office/drawing/2014/main" id="{4B6ABC8A-0A58-F780-41C8-1B716DBB5E51}"/>
              </a:ext>
            </a:extLst>
          </p:cNvPr>
          <p:cNvSpPr>
            <a:spLocks noGrp="1"/>
          </p:cNvSpPr>
          <p:nvPr>
            <p:ph type="dt" sz="half" idx="10"/>
          </p:nvPr>
        </p:nvSpPr>
        <p:spPr/>
        <p:txBody>
          <a:bodyPr/>
          <a:lstStyle/>
          <a:p>
            <a:r>
              <a:rPr lang="en-US"/>
              <a:t>15 November 2024</a:t>
            </a:r>
          </a:p>
        </p:txBody>
      </p:sp>
      <p:sp>
        <p:nvSpPr>
          <p:cNvPr id="5" name="Footer Placeholder 4">
            <a:extLst>
              <a:ext uri="{FF2B5EF4-FFF2-40B4-BE49-F238E27FC236}">
                <a16:creationId xmlns:a16="http://schemas.microsoft.com/office/drawing/2014/main" id="{15A35758-8C45-86EC-A322-32B3734B51E4}"/>
              </a:ext>
            </a:extLst>
          </p:cNvPr>
          <p:cNvSpPr>
            <a:spLocks noGrp="1"/>
          </p:cNvSpPr>
          <p:nvPr>
            <p:ph type="ftr" sz="quarter" idx="11"/>
          </p:nvPr>
        </p:nvSpPr>
        <p:spPr/>
        <p:txBody>
          <a:bodyPr/>
          <a:lstStyle/>
          <a:p>
            <a:r>
              <a:rPr lang="en-US"/>
              <a:t>Vijayaraian Vijaya Jothi</a:t>
            </a:r>
          </a:p>
        </p:txBody>
      </p:sp>
      <p:sp>
        <p:nvSpPr>
          <p:cNvPr id="7" name="Slide Number Placeholder 6">
            <a:extLst>
              <a:ext uri="{FF2B5EF4-FFF2-40B4-BE49-F238E27FC236}">
                <a16:creationId xmlns:a16="http://schemas.microsoft.com/office/drawing/2014/main" id="{E95B7BEB-6407-DD12-F506-CEC797669B65}"/>
              </a:ext>
            </a:extLst>
          </p:cNvPr>
          <p:cNvSpPr>
            <a:spLocks noGrp="1"/>
          </p:cNvSpPr>
          <p:nvPr>
            <p:ph type="sldNum" sz="quarter" idx="12"/>
          </p:nvPr>
        </p:nvSpPr>
        <p:spPr/>
        <p:txBody>
          <a:bodyPr/>
          <a:lstStyle/>
          <a:p>
            <a:fld id="{48F63A3B-78C7-47BE-AE5E-E10140E04643}" type="slidenum">
              <a:rPr lang="en-US" smtClean="0"/>
              <a:t>4</a:t>
            </a:fld>
            <a:endParaRPr lang="en-US"/>
          </a:p>
        </p:txBody>
      </p:sp>
    </p:spTree>
    <p:extLst>
      <p:ext uri="{BB962C8B-B14F-4D97-AF65-F5344CB8AC3E}">
        <p14:creationId xmlns:p14="http://schemas.microsoft.com/office/powerpoint/2010/main" val="3801152115"/>
      </p:ext>
    </p:extLst>
  </p:cSld>
  <p:clrMapOvr>
    <a:masterClrMapping/>
  </p:clrMapOvr>
  <mc:AlternateContent xmlns:mc="http://schemas.openxmlformats.org/markup-compatibility/2006" xmlns:p14="http://schemas.microsoft.com/office/powerpoint/2010/main">
    <mc:Choice Requires="p14">
      <p:transition spd="slow" p14:dur="2000" advTm="117914"/>
    </mc:Choice>
    <mc:Fallback xmlns="">
      <p:transition spd="slow" advTm="1179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B3B3B"/>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1DC996-1A4B-4D4F-A733-3A00E5ABC2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7333" y="-298938"/>
            <a:ext cx="1785854" cy="1565029"/>
          </a:xfrm>
          <a:prstGeom prst="rect">
            <a:avLst/>
          </a:prstGeom>
        </p:spPr>
      </p:pic>
      <p:sp>
        <p:nvSpPr>
          <p:cNvPr id="11" name="TextBox 10">
            <a:extLst>
              <a:ext uri="{FF2B5EF4-FFF2-40B4-BE49-F238E27FC236}">
                <a16:creationId xmlns:a16="http://schemas.microsoft.com/office/drawing/2014/main" id="{00CC22B5-8500-2C45-91DE-A596A6DF1C3B}"/>
              </a:ext>
            </a:extLst>
          </p:cNvPr>
          <p:cNvSpPr txBox="1"/>
          <p:nvPr/>
        </p:nvSpPr>
        <p:spPr>
          <a:xfrm>
            <a:off x="870857" y="2380343"/>
            <a:ext cx="184731" cy="523220"/>
          </a:xfrm>
          <a:prstGeom prst="rect">
            <a:avLst/>
          </a:prstGeom>
          <a:solidFill>
            <a:srgbClr val="3B3B3B"/>
          </a:solidFill>
        </p:spPr>
        <p:txBody>
          <a:bodyPr wrap="none" rtlCol="0">
            <a:spAutoFit/>
          </a:bodyPr>
          <a:lstStyle/>
          <a:p>
            <a:endParaRPr lang="en-US" sz="2800" b="1" dirty="0"/>
          </a:p>
        </p:txBody>
      </p:sp>
      <p:sp>
        <p:nvSpPr>
          <p:cNvPr id="4" name="TextBox 3">
            <a:extLst>
              <a:ext uri="{FF2B5EF4-FFF2-40B4-BE49-F238E27FC236}">
                <a16:creationId xmlns:a16="http://schemas.microsoft.com/office/drawing/2014/main" id="{4667756E-0B97-E6BF-6534-BFC06B9C22A6}"/>
              </a:ext>
            </a:extLst>
          </p:cNvPr>
          <p:cNvSpPr txBox="1"/>
          <p:nvPr/>
        </p:nvSpPr>
        <p:spPr>
          <a:xfrm>
            <a:off x="1055588" y="896759"/>
            <a:ext cx="6097464" cy="461665"/>
          </a:xfrm>
          <a:prstGeom prst="rect">
            <a:avLst/>
          </a:prstGeom>
          <a:noFill/>
        </p:spPr>
        <p:txBody>
          <a:bodyPr wrap="square">
            <a:spAutoFit/>
          </a:bodyPr>
          <a:lstStyle/>
          <a:p>
            <a:pPr algn="just"/>
            <a:r>
              <a:rPr lang="en-US" sz="2400" dirty="0">
                <a:solidFill>
                  <a:srgbClr val="FF6600"/>
                </a:solidFill>
              </a:rPr>
              <a:t>Approach</a:t>
            </a:r>
          </a:p>
        </p:txBody>
      </p:sp>
      <p:sp>
        <p:nvSpPr>
          <p:cNvPr id="3" name="TextBox 2">
            <a:extLst>
              <a:ext uri="{FF2B5EF4-FFF2-40B4-BE49-F238E27FC236}">
                <a16:creationId xmlns:a16="http://schemas.microsoft.com/office/drawing/2014/main" id="{5604E4FE-7343-5E54-630E-445638957BFF}"/>
              </a:ext>
            </a:extLst>
          </p:cNvPr>
          <p:cNvSpPr txBox="1"/>
          <p:nvPr/>
        </p:nvSpPr>
        <p:spPr>
          <a:xfrm>
            <a:off x="870857" y="1494542"/>
            <a:ext cx="8893928" cy="3108543"/>
          </a:xfrm>
          <a:prstGeom prst="rect">
            <a:avLst/>
          </a:prstGeom>
          <a:noFill/>
        </p:spPr>
        <p:txBody>
          <a:bodyPr wrap="square">
            <a:spAutoFit/>
          </a:bodyPr>
          <a:lstStyle/>
          <a:p>
            <a:pPr marL="514350" indent="-514350" algn="l" fontAlgn="base">
              <a:buAutoNum type="arabicPeriod"/>
            </a:pPr>
            <a:r>
              <a:rPr lang="en-GB" sz="2800" dirty="0">
                <a:solidFill>
                  <a:schemeClr val="bg1"/>
                </a:solidFill>
              </a:rPr>
              <a:t>Business Understanding</a:t>
            </a:r>
          </a:p>
          <a:p>
            <a:pPr marL="514350" indent="-514350" algn="l" fontAlgn="base">
              <a:buAutoNum type="arabicPeriod"/>
            </a:pPr>
            <a:r>
              <a:rPr lang="en-GB" sz="2800" dirty="0">
                <a:solidFill>
                  <a:schemeClr val="bg1"/>
                </a:solidFill>
              </a:rPr>
              <a:t> Importing Required libraries and dataset </a:t>
            </a:r>
          </a:p>
          <a:p>
            <a:pPr marL="514350" indent="-514350" algn="l" fontAlgn="base">
              <a:buAutoNum type="arabicPeriod"/>
            </a:pPr>
            <a:r>
              <a:rPr lang="en-GB" sz="2800" dirty="0">
                <a:solidFill>
                  <a:schemeClr val="bg1"/>
                </a:solidFill>
              </a:rPr>
              <a:t> Exploratory Data Analysis</a:t>
            </a:r>
          </a:p>
          <a:p>
            <a:pPr marL="514350" indent="-514350" algn="l" fontAlgn="base">
              <a:buAutoNum type="arabicPeriod"/>
            </a:pPr>
            <a:r>
              <a:rPr lang="en-GB" sz="2800" dirty="0">
                <a:solidFill>
                  <a:schemeClr val="bg1"/>
                </a:solidFill>
              </a:rPr>
              <a:t> Data processing and transformation </a:t>
            </a:r>
          </a:p>
          <a:p>
            <a:pPr marL="514350" indent="-514350" algn="l" fontAlgn="base">
              <a:buAutoNum type="arabicPeriod"/>
            </a:pPr>
            <a:r>
              <a:rPr lang="en-GB" sz="2800" dirty="0">
                <a:solidFill>
                  <a:schemeClr val="bg1"/>
                </a:solidFill>
              </a:rPr>
              <a:t>Model Building </a:t>
            </a:r>
          </a:p>
          <a:p>
            <a:pPr marL="514350" indent="-514350" algn="l" fontAlgn="base">
              <a:buAutoNum type="arabicPeriod"/>
            </a:pPr>
            <a:r>
              <a:rPr lang="en-GB" sz="2800" dirty="0">
                <a:solidFill>
                  <a:schemeClr val="bg1"/>
                </a:solidFill>
              </a:rPr>
              <a:t>Model evaluation </a:t>
            </a:r>
          </a:p>
          <a:p>
            <a:pPr marL="514350" indent="-514350" algn="l" fontAlgn="base">
              <a:buAutoNum type="arabicPeriod"/>
            </a:pPr>
            <a:r>
              <a:rPr lang="en-GB" sz="2800" dirty="0">
                <a:solidFill>
                  <a:schemeClr val="bg1"/>
                </a:solidFill>
              </a:rPr>
              <a:t> Model Deployment</a:t>
            </a:r>
            <a:endParaRPr lang="en-GB" sz="2800" b="1" i="1" u="sng" dirty="0">
              <a:solidFill>
                <a:schemeClr val="bg1"/>
              </a:solidFill>
              <a:effectLst/>
              <a:latin typeface="-apple-system"/>
            </a:endParaRPr>
          </a:p>
        </p:txBody>
      </p:sp>
      <p:sp>
        <p:nvSpPr>
          <p:cNvPr id="2" name="Date Placeholder 1">
            <a:extLst>
              <a:ext uri="{FF2B5EF4-FFF2-40B4-BE49-F238E27FC236}">
                <a16:creationId xmlns:a16="http://schemas.microsoft.com/office/drawing/2014/main" id="{56B8E9FA-F437-B8DC-C373-387414AF71B5}"/>
              </a:ext>
            </a:extLst>
          </p:cNvPr>
          <p:cNvSpPr>
            <a:spLocks noGrp="1"/>
          </p:cNvSpPr>
          <p:nvPr>
            <p:ph type="dt" sz="half" idx="10"/>
          </p:nvPr>
        </p:nvSpPr>
        <p:spPr/>
        <p:txBody>
          <a:bodyPr/>
          <a:lstStyle/>
          <a:p>
            <a:r>
              <a:rPr lang="en-US"/>
              <a:t>15 November 2024</a:t>
            </a:r>
          </a:p>
        </p:txBody>
      </p:sp>
      <p:sp>
        <p:nvSpPr>
          <p:cNvPr id="5" name="Footer Placeholder 4">
            <a:extLst>
              <a:ext uri="{FF2B5EF4-FFF2-40B4-BE49-F238E27FC236}">
                <a16:creationId xmlns:a16="http://schemas.microsoft.com/office/drawing/2014/main" id="{82AA9D03-CAB0-96ED-C1DA-180DD43472FB}"/>
              </a:ext>
            </a:extLst>
          </p:cNvPr>
          <p:cNvSpPr>
            <a:spLocks noGrp="1"/>
          </p:cNvSpPr>
          <p:nvPr>
            <p:ph type="ftr" sz="quarter" idx="11"/>
          </p:nvPr>
        </p:nvSpPr>
        <p:spPr/>
        <p:txBody>
          <a:bodyPr/>
          <a:lstStyle/>
          <a:p>
            <a:r>
              <a:rPr lang="en-US"/>
              <a:t>Vijayaraian Vijaya Jothi</a:t>
            </a:r>
          </a:p>
        </p:txBody>
      </p:sp>
      <p:sp>
        <p:nvSpPr>
          <p:cNvPr id="7" name="Slide Number Placeholder 6">
            <a:extLst>
              <a:ext uri="{FF2B5EF4-FFF2-40B4-BE49-F238E27FC236}">
                <a16:creationId xmlns:a16="http://schemas.microsoft.com/office/drawing/2014/main" id="{955EF0E5-4C98-193F-A0FC-634C9A1CC22B}"/>
              </a:ext>
            </a:extLst>
          </p:cNvPr>
          <p:cNvSpPr>
            <a:spLocks noGrp="1"/>
          </p:cNvSpPr>
          <p:nvPr>
            <p:ph type="sldNum" sz="quarter" idx="12"/>
          </p:nvPr>
        </p:nvSpPr>
        <p:spPr/>
        <p:txBody>
          <a:bodyPr/>
          <a:lstStyle/>
          <a:p>
            <a:fld id="{48F63A3B-78C7-47BE-AE5E-E10140E04643}" type="slidenum">
              <a:rPr lang="en-US" smtClean="0"/>
              <a:t>5</a:t>
            </a:fld>
            <a:endParaRPr lang="en-US"/>
          </a:p>
        </p:txBody>
      </p:sp>
    </p:spTree>
    <p:extLst>
      <p:ext uri="{BB962C8B-B14F-4D97-AF65-F5344CB8AC3E}">
        <p14:creationId xmlns:p14="http://schemas.microsoft.com/office/powerpoint/2010/main" val="904732424"/>
      </p:ext>
    </p:extLst>
  </p:cSld>
  <p:clrMapOvr>
    <a:masterClrMapping/>
  </p:clrMapOvr>
  <mc:AlternateContent xmlns:mc="http://schemas.openxmlformats.org/markup-compatibility/2006" xmlns:p14="http://schemas.microsoft.com/office/powerpoint/2010/main">
    <mc:Choice Requires="p14">
      <p:transition spd="slow" p14:dur="2000" advTm="60079"/>
    </mc:Choice>
    <mc:Fallback xmlns="">
      <p:transition spd="slow" advTm="6007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B3B3B"/>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12C738-2846-B625-AB0F-295FB0313161}"/>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rgbClr val="FF6600"/>
                </a:solidFill>
              </a:rPr>
              <a:t>  Exploratory Data Analysis</a:t>
            </a:r>
          </a:p>
          <a:p>
            <a:r>
              <a:rPr lang="en-US" sz="3200" b="1" dirty="0">
                <a:solidFill>
                  <a:schemeClr val="accent2"/>
                </a:solidFill>
                <a:latin typeface="+mj-lt"/>
              </a:rPr>
              <a:t>  Bank Marketing Campaign </a:t>
            </a:r>
          </a:p>
        </p:txBody>
      </p:sp>
      <p:sp>
        <p:nvSpPr>
          <p:cNvPr id="6" name="TextBox 5">
            <a:extLst>
              <a:ext uri="{FF2B5EF4-FFF2-40B4-BE49-F238E27FC236}">
                <a16:creationId xmlns:a16="http://schemas.microsoft.com/office/drawing/2014/main" id="{39F5E455-0D85-846C-DF06-44C7B19E1F53}"/>
              </a:ext>
            </a:extLst>
          </p:cNvPr>
          <p:cNvSpPr txBox="1"/>
          <p:nvPr/>
        </p:nvSpPr>
        <p:spPr>
          <a:xfrm>
            <a:off x="1040826" y="1748282"/>
            <a:ext cx="9478967" cy="1754326"/>
          </a:xfrm>
          <a:prstGeom prst="rect">
            <a:avLst/>
          </a:prstGeom>
          <a:noFill/>
        </p:spPr>
        <p:txBody>
          <a:bodyPr wrap="square" rtlCol="0">
            <a:spAutoFit/>
          </a:bodyPr>
          <a:lstStyle/>
          <a:p>
            <a:r>
              <a:rPr lang="en-GB" dirty="0">
                <a:solidFill>
                  <a:schemeClr val="bg1"/>
                </a:solidFill>
              </a:rPr>
              <a:t>• File Used: bank-additional-full.csv </a:t>
            </a:r>
          </a:p>
          <a:p>
            <a:r>
              <a:rPr lang="en-GB" dirty="0">
                <a:solidFill>
                  <a:schemeClr val="bg1"/>
                </a:solidFill>
              </a:rPr>
              <a:t>• Correlation between all variables and the predictor. </a:t>
            </a:r>
          </a:p>
          <a:p>
            <a:r>
              <a:rPr lang="en-GB" dirty="0">
                <a:solidFill>
                  <a:schemeClr val="bg1"/>
                </a:solidFill>
              </a:rPr>
              <a:t>• Missing data or nulls exist and have been handled. </a:t>
            </a:r>
          </a:p>
          <a:p>
            <a:r>
              <a:rPr lang="en-GB" dirty="0">
                <a:solidFill>
                  <a:schemeClr val="bg1"/>
                </a:solidFill>
              </a:rPr>
              <a:t>• Data wrangling transformation included normalizing data and standardize them.</a:t>
            </a:r>
          </a:p>
          <a:p>
            <a:r>
              <a:rPr lang="en-GB" dirty="0">
                <a:solidFill>
                  <a:schemeClr val="bg1"/>
                </a:solidFill>
              </a:rPr>
              <a:t>• This has increased the correlation between the features and the predictor variable. </a:t>
            </a:r>
          </a:p>
          <a:p>
            <a:r>
              <a:rPr lang="en-GB" dirty="0">
                <a:solidFill>
                  <a:schemeClr val="bg1"/>
                </a:solidFill>
              </a:rPr>
              <a:t>• Dummy variables have been created (Categorical variables to 0 and 1)</a:t>
            </a:r>
          </a:p>
        </p:txBody>
      </p:sp>
      <p:sp>
        <p:nvSpPr>
          <p:cNvPr id="3" name="Date Placeholder 2">
            <a:extLst>
              <a:ext uri="{FF2B5EF4-FFF2-40B4-BE49-F238E27FC236}">
                <a16:creationId xmlns:a16="http://schemas.microsoft.com/office/drawing/2014/main" id="{DF0A0789-3E32-C3E8-5AB3-8C5A028C445A}"/>
              </a:ext>
            </a:extLst>
          </p:cNvPr>
          <p:cNvSpPr>
            <a:spLocks noGrp="1"/>
          </p:cNvSpPr>
          <p:nvPr>
            <p:ph type="dt" sz="half" idx="10"/>
          </p:nvPr>
        </p:nvSpPr>
        <p:spPr/>
        <p:txBody>
          <a:bodyPr/>
          <a:lstStyle/>
          <a:p>
            <a:r>
              <a:rPr lang="en-US"/>
              <a:t>15 November 2024</a:t>
            </a:r>
          </a:p>
        </p:txBody>
      </p:sp>
      <p:sp>
        <p:nvSpPr>
          <p:cNvPr id="4" name="Footer Placeholder 3">
            <a:extLst>
              <a:ext uri="{FF2B5EF4-FFF2-40B4-BE49-F238E27FC236}">
                <a16:creationId xmlns:a16="http://schemas.microsoft.com/office/drawing/2014/main" id="{E4E4D269-4010-908F-4293-AFCA8A59D1F7}"/>
              </a:ext>
            </a:extLst>
          </p:cNvPr>
          <p:cNvSpPr>
            <a:spLocks noGrp="1"/>
          </p:cNvSpPr>
          <p:nvPr>
            <p:ph type="ftr" sz="quarter" idx="11"/>
          </p:nvPr>
        </p:nvSpPr>
        <p:spPr/>
        <p:txBody>
          <a:bodyPr/>
          <a:lstStyle/>
          <a:p>
            <a:r>
              <a:rPr lang="en-US"/>
              <a:t>Vijayaraian Vijaya Jothi</a:t>
            </a:r>
          </a:p>
        </p:txBody>
      </p:sp>
      <p:sp>
        <p:nvSpPr>
          <p:cNvPr id="5" name="Slide Number Placeholder 4">
            <a:extLst>
              <a:ext uri="{FF2B5EF4-FFF2-40B4-BE49-F238E27FC236}">
                <a16:creationId xmlns:a16="http://schemas.microsoft.com/office/drawing/2014/main" id="{041DFF1F-4A90-99C1-44E2-4C794C435CD7}"/>
              </a:ext>
            </a:extLst>
          </p:cNvPr>
          <p:cNvSpPr>
            <a:spLocks noGrp="1"/>
          </p:cNvSpPr>
          <p:nvPr>
            <p:ph type="sldNum" sz="quarter" idx="12"/>
          </p:nvPr>
        </p:nvSpPr>
        <p:spPr/>
        <p:txBody>
          <a:bodyPr/>
          <a:lstStyle/>
          <a:p>
            <a:fld id="{48F63A3B-78C7-47BE-AE5E-E10140E04643}" type="slidenum">
              <a:rPr lang="en-US" smtClean="0"/>
              <a:t>6</a:t>
            </a:fld>
            <a:endParaRPr lang="en-US"/>
          </a:p>
        </p:txBody>
      </p:sp>
    </p:spTree>
    <p:extLst>
      <p:ext uri="{BB962C8B-B14F-4D97-AF65-F5344CB8AC3E}">
        <p14:creationId xmlns:p14="http://schemas.microsoft.com/office/powerpoint/2010/main" val="1627674790"/>
      </p:ext>
    </p:extLst>
  </p:cSld>
  <p:clrMapOvr>
    <a:masterClrMapping/>
  </p:clrMapOvr>
  <mc:AlternateContent xmlns:mc="http://schemas.openxmlformats.org/markup-compatibility/2006" xmlns:p14="http://schemas.microsoft.com/office/powerpoint/2010/main">
    <mc:Choice Requires="p14">
      <p:transition spd="slow" p14:dur="2000" advTm="46404"/>
    </mc:Choice>
    <mc:Fallback xmlns="">
      <p:transition spd="slow" advTm="46404"/>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B3B3B"/>
        </a:solidFill>
        <a:effectLst/>
      </p:bgPr>
    </p:bg>
    <p:spTree>
      <p:nvGrpSpPr>
        <p:cNvPr id="1" name="">
          <a:extLst>
            <a:ext uri="{FF2B5EF4-FFF2-40B4-BE49-F238E27FC236}">
              <a16:creationId xmlns:a16="http://schemas.microsoft.com/office/drawing/2014/main" id="{8E68995F-32A1-3088-492C-52B142A6585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7FA0037-792A-A24E-1149-4FF703122247}"/>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solidFill>
                  <a:srgbClr val="FF6600"/>
                </a:solidFill>
              </a:rPr>
              <a:t>  Exploratory Data Analysis</a:t>
            </a:r>
          </a:p>
          <a:p>
            <a:r>
              <a:rPr lang="en-US" sz="3200" b="1">
                <a:solidFill>
                  <a:schemeClr val="accent2"/>
                </a:solidFill>
                <a:latin typeface="+mj-lt"/>
              </a:rPr>
              <a:t>  Bank Marketing Campaign </a:t>
            </a:r>
            <a:endParaRPr lang="en-US" sz="3200" b="1" dirty="0">
              <a:solidFill>
                <a:schemeClr val="accent2"/>
              </a:solidFill>
              <a:latin typeface="+mj-lt"/>
            </a:endParaRPr>
          </a:p>
        </p:txBody>
      </p:sp>
      <p:pic>
        <p:nvPicPr>
          <p:cNvPr id="4" name="Picture 3">
            <a:extLst>
              <a:ext uri="{FF2B5EF4-FFF2-40B4-BE49-F238E27FC236}">
                <a16:creationId xmlns:a16="http://schemas.microsoft.com/office/drawing/2014/main" id="{919F642A-45D0-101E-0186-20259E269246}"/>
              </a:ext>
            </a:extLst>
          </p:cNvPr>
          <p:cNvPicPr>
            <a:picLocks noChangeAspect="1"/>
          </p:cNvPicPr>
          <p:nvPr/>
        </p:nvPicPr>
        <p:blipFill>
          <a:blip r:embed="rId3"/>
          <a:stretch>
            <a:fillRect/>
          </a:stretch>
        </p:blipFill>
        <p:spPr>
          <a:xfrm>
            <a:off x="4114800" y="1540144"/>
            <a:ext cx="7992835" cy="5007612"/>
          </a:xfrm>
          <a:prstGeom prst="rect">
            <a:avLst/>
          </a:prstGeom>
        </p:spPr>
      </p:pic>
      <p:sp>
        <p:nvSpPr>
          <p:cNvPr id="12" name="TextBox 11">
            <a:extLst>
              <a:ext uri="{FF2B5EF4-FFF2-40B4-BE49-F238E27FC236}">
                <a16:creationId xmlns:a16="http://schemas.microsoft.com/office/drawing/2014/main" id="{965492CE-7B3A-7B15-6458-616AD01F2649}"/>
              </a:ext>
            </a:extLst>
          </p:cNvPr>
          <p:cNvSpPr txBox="1"/>
          <p:nvPr/>
        </p:nvSpPr>
        <p:spPr>
          <a:xfrm>
            <a:off x="327260" y="1748282"/>
            <a:ext cx="3696102" cy="4247317"/>
          </a:xfrm>
          <a:prstGeom prst="rect">
            <a:avLst/>
          </a:prstGeom>
          <a:noFill/>
        </p:spPr>
        <p:txBody>
          <a:bodyPr wrap="square" rtlCol="0">
            <a:spAutoFit/>
          </a:bodyPr>
          <a:lstStyle/>
          <a:p>
            <a:r>
              <a:rPr lang="en-GB" dirty="0">
                <a:solidFill>
                  <a:schemeClr val="bg1"/>
                </a:solidFill>
              </a:rPr>
              <a:t>• File Used: bank-additional-full.csv </a:t>
            </a:r>
          </a:p>
          <a:p>
            <a:r>
              <a:rPr lang="en-GB" dirty="0">
                <a:solidFill>
                  <a:schemeClr val="bg1"/>
                </a:solidFill>
              </a:rPr>
              <a:t>• Visual elements in the Dashboard </a:t>
            </a:r>
          </a:p>
          <a:p>
            <a:r>
              <a:rPr lang="en-GB" dirty="0">
                <a:solidFill>
                  <a:schemeClr val="bg1"/>
                </a:solidFill>
              </a:rPr>
              <a:t>    gives insights about </a:t>
            </a:r>
          </a:p>
          <a:p>
            <a:r>
              <a:rPr lang="en-GB" dirty="0">
                <a:solidFill>
                  <a:schemeClr val="bg1"/>
                </a:solidFill>
              </a:rPr>
              <a:t>    Customer base. </a:t>
            </a:r>
          </a:p>
          <a:p>
            <a:r>
              <a:rPr lang="en-GB" dirty="0">
                <a:solidFill>
                  <a:schemeClr val="bg1"/>
                </a:solidFill>
              </a:rPr>
              <a:t>• Pie Chart shows Majority    Customers having housing have obtained Secondary Education . </a:t>
            </a:r>
          </a:p>
          <a:p>
            <a:r>
              <a:rPr lang="en-GB" dirty="0">
                <a:solidFill>
                  <a:schemeClr val="bg1"/>
                </a:solidFill>
              </a:rPr>
              <a:t>• Combo chart visualizations shows Customers with Secondary Education having higher balance and Deposits in Bank.</a:t>
            </a:r>
          </a:p>
          <a:p>
            <a:r>
              <a:rPr lang="en-GB" dirty="0">
                <a:solidFill>
                  <a:schemeClr val="bg1"/>
                </a:solidFill>
              </a:rPr>
              <a:t>• From Charts, “May”, Month remain the highest  Loan applied. </a:t>
            </a:r>
          </a:p>
          <a:p>
            <a:r>
              <a:rPr lang="en-GB" dirty="0">
                <a:solidFill>
                  <a:schemeClr val="bg1"/>
                </a:solidFill>
              </a:rPr>
              <a:t>• Also, Customers between Age 20 and 80 having housing ownership.</a:t>
            </a:r>
          </a:p>
        </p:txBody>
      </p:sp>
      <p:sp>
        <p:nvSpPr>
          <p:cNvPr id="3" name="Date Placeholder 2">
            <a:extLst>
              <a:ext uri="{FF2B5EF4-FFF2-40B4-BE49-F238E27FC236}">
                <a16:creationId xmlns:a16="http://schemas.microsoft.com/office/drawing/2014/main" id="{56730CFD-ED30-132D-F410-AD16D845CA5A}"/>
              </a:ext>
            </a:extLst>
          </p:cNvPr>
          <p:cNvSpPr>
            <a:spLocks noGrp="1"/>
          </p:cNvSpPr>
          <p:nvPr>
            <p:ph type="dt" sz="half" idx="10"/>
          </p:nvPr>
        </p:nvSpPr>
        <p:spPr/>
        <p:txBody>
          <a:bodyPr/>
          <a:lstStyle/>
          <a:p>
            <a:r>
              <a:rPr lang="en-US"/>
              <a:t>15 November 2024</a:t>
            </a:r>
          </a:p>
        </p:txBody>
      </p:sp>
      <p:sp>
        <p:nvSpPr>
          <p:cNvPr id="5" name="Footer Placeholder 4">
            <a:extLst>
              <a:ext uri="{FF2B5EF4-FFF2-40B4-BE49-F238E27FC236}">
                <a16:creationId xmlns:a16="http://schemas.microsoft.com/office/drawing/2014/main" id="{89980C83-611F-FE9D-E620-B25196DC8D14}"/>
              </a:ext>
            </a:extLst>
          </p:cNvPr>
          <p:cNvSpPr>
            <a:spLocks noGrp="1"/>
          </p:cNvSpPr>
          <p:nvPr>
            <p:ph type="ftr" sz="quarter" idx="11"/>
          </p:nvPr>
        </p:nvSpPr>
        <p:spPr/>
        <p:txBody>
          <a:bodyPr/>
          <a:lstStyle/>
          <a:p>
            <a:r>
              <a:rPr lang="en-US"/>
              <a:t>Vijayaraian Vijaya Jothi</a:t>
            </a:r>
          </a:p>
        </p:txBody>
      </p:sp>
      <p:sp>
        <p:nvSpPr>
          <p:cNvPr id="6" name="Slide Number Placeholder 5">
            <a:extLst>
              <a:ext uri="{FF2B5EF4-FFF2-40B4-BE49-F238E27FC236}">
                <a16:creationId xmlns:a16="http://schemas.microsoft.com/office/drawing/2014/main" id="{B3C5B8E1-2A8F-EE2F-F0A1-530BD435ADD7}"/>
              </a:ext>
            </a:extLst>
          </p:cNvPr>
          <p:cNvSpPr>
            <a:spLocks noGrp="1"/>
          </p:cNvSpPr>
          <p:nvPr>
            <p:ph type="sldNum" sz="quarter" idx="12"/>
          </p:nvPr>
        </p:nvSpPr>
        <p:spPr/>
        <p:txBody>
          <a:bodyPr/>
          <a:lstStyle/>
          <a:p>
            <a:fld id="{48F63A3B-78C7-47BE-AE5E-E10140E04643}" type="slidenum">
              <a:rPr lang="en-US" smtClean="0"/>
              <a:t>7</a:t>
            </a:fld>
            <a:endParaRPr lang="en-US"/>
          </a:p>
        </p:txBody>
      </p:sp>
    </p:spTree>
    <p:extLst>
      <p:ext uri="{BB962C8B-B14F-4D97-AF65-F5344CB8AC3E}">
        <p14:creationId xmlns:p14="http://schemas.microsoft.com/office/powerpoint/2010/main" val="4042658209"/>
      </p:ext>
    </p:extLst>
  </p:cSld>
  <p:clrMapOvr>
    <a:masterClrMapping/>
  </p:clrMapOvr>
  <mc:AlternateContent xmlns:mc="http://schemas.openxmlformats.org/markup-compatibility/2006" xmlns:p14="http://schemas.microsoft.com/office/powerpoint/2010/main">
    <mc:Choice Requires="p14">
      <p:transition spd="slow" p14:dur="2000" advTm="46404"/>
    </mc:Choice>
    <mc:Fallback xmlns="">
      <p:transition spd="slow" advTm="46404"/>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B3B3B"/>
        </a:solidFill>
        <a:effectLst/>
      </p:bgPr>
    </p:bg>
    <p:spTree>
      <p:nvGrpSpPr>
        <p:cNvPr id="1" name="">
          <a:extLst>
            <a:ext uri="{FF2B5EF4-FFF2-40B4-BE49-F238E27FC236}">
              <a16:creationId xmlns:a16="http://schemas.microsoft.com/office/drawing/2014/main" id="{A86B47A5-5D8D-0D85-D377-F2B163BBB9A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6D5FA4C-52A8-6A33-D826-AA76418FD2A5}"/>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solidFill>
                  <a:srgbClr val="FF6600"/>
                </a:solidFill>
              </a:rPr>
              <a:t>  Exploratory Data Analysis</a:t>
            </a:r>
          </a:p>
          <a:p>
            <a:r>
              <a:rPr lang="en-US" sz="3200" b="1">
                <a:solidFill>
                  <a:schemeClr val="accent2"/>
                </a:solidFill>
                <a:latin typeface="+mj-lt"/>
              </a:rPr>
              <a:t>  Bank Marketing Campaign </a:t>
            </a:r>
            <a:endParaRPr lang="en-US" sz="3200" b="1" dirty="0">
              <a:solidFill>
                <a:schemeClr val="accent2"/>
              </a:solidFill>
              <a:latin typeface="+mj-lt"/>
            </a:endParaRPr>
          </a:p>
        </p:txBody>
      </p:sp>
      <p:pic>
        <p:nvPicPr>
          <p:cNvPr id="5" name="Picture 4">
            <a:extLst>
              <a:ext uri="{FF2B5EF4-FFF2-40B4-BE49-F238E27FC236}">
                <a16:creationId xmlns:a16="http://schemas.microsoft.com/office/drawing/2014/main" id="{EAF35B27-B2C0-CBE4-46A2-84C0CAD8461A}"/>
              </a:ext>
            </a:extLst>
          </p:cNvPr>
          <p:cNvPicPr>
            <a:picLocks noChangeAspect="1"/>
          </p:cNvPicPr>
          <p:nvPr/>
        </p:nvPicPr>
        <p:blipFill>
          <a:blip r:embed="rId3"/>
          <a:stretch>
            <a:fillRect/>
          </a:stretch>
        </p:blipFill>
        <p:spPr>
          <a:xfrm>
            <a:off x="4350619" y="1549667"/>
            <a:ext cx="7629624" cy="4981074"/>
          </a:xfrm>
          <a:prstGeom prst="rect">
            <a:avLst/>
          </a:prstGeom>
        </p:spPr>
      </p:pic>
      <p:sp>
        <p:nvSpPr>
          <p:cNvPr id="6" name="TextBox 5">
            <a:extLst>
              <a:ext uri="{FF2B5EF4-FFF2-40B4-BE49-F238E27FC236}">
                <a16:creationId xmlns:a16="http://schemas.microsoft.com/office/drawing/2014/main" id="{A11A6164-9C5C-D2FE-D610-BF18AA5DA094}"/>
              </a:ext>
            </a:extLst>
          </p:cNvPr>
          <p:cNvSpPr txBox="1"/>
          <p:nvPr/>
        </p:nvSpPr>
        <p:spPr>
          <a:xfrm>
            <a:off x="327260" y="1748282"/>
            <a:ext cx="3696102" cy="4247317"/>
          </a:xfrm>
          <a:prstGeom prst="rect">
            <a:avLst/>
          </a:prstGeom>
          <a:noFill/>
        </p:spPr>
        <p:txBody>
          <a:bodyPr wrap="square" rtlCol="0">
            <a:spAutoFit/>
          </a:bodyPr>
          <a:lstStyle/>
          <a:p>
            <a:r>
              <a:rPr lang="en-GB" dirty="0">
                <a:solidFill>
                  <a:schemeClr val="bg1"/>
                </a:solidFill>
              </a:rPr>
              <a:t>• File Used: bank-additional-full.csv </a:t>
            </a:r>
          </a:p>
          <a:p>
            <a:r>
              <a:rPr lang="en-GB" dirty="0">
                <a:solidFill>
                  <a:schemeClr val="bg1"/>
                </a:solidFill>
              </a:rPr>
              <a:t>• Visual elements in the Dashboard </a:t>
            </a:r>
          </a:p>
          <a:p>
            <a:r>
              <a:rPr lang="en-GB" dirty="0">
                <a:solidFill>
                  <a:schemeClr val="bg1"/>
                </a:solidFill>
              </a:rPr>
              <a:t>    gives insights about </a:t>
            </a:r>
          </a:p>
          <a:p>
            <a:r>
              <a:rPr lang="en-GB" dirty="0">
                <a:solidFill>
                  <a:schemeClr val="bg1"/>
                </a:solidFill>
              </a:rPr>
              <a:t>    Customer base. </a:t>
            </a:r>
          </a:p>
          <a:p>
            <a:r>
              <a:rPr lang="en-GB" dirty="0">
                <a:solidFill>
                  <a:schemeClr val="bg1"/>
                </a:solidFill>
              </a:rPr>
              <a:t>• From charts, Customers in classes of admin, cellular, and married , having deposits and possess no loan and obtained tertiary education,</a:t>
            </a:r>
          </a:p>
          <a:p>
            <a:r>
              <a:rPr lang="en-GB" dirty="0">
                <a:solidFill>
                  <a:schemeClr val="bg1"/>
                </a:solidFill>
              </a:rPr>
              <a:t>Got Housing ownership between 20 and 60 . </a:t>
            </a:r>
          </a:p>
          <a:p>
            <a:r>
              <a:rPr lang="en-GB" dirty="0">
                <a:solidFill>
                  <a:schemeClr val="bg1"/>
                </a:solidFill>
              </a:rPr>
              <a:t>•  From Charts, Customers between age 30 to 40 falling in the above filtered conditions, have maximum housing ownership. </a:t>
            </a:r>
          </a:p>
          <a:p>
            <a:endParaRPr lang="en-GB" dirty="0">
              <a:solidFill>
                <a:schemeClr val="bg1"/>
              </a:solidFill>
            </a:endParaRPr>
          </a:p>
        </p:txBody>
      </p:sp>
      <p:sp>
        <p:nvSpPr>
          <p:cNvPr id="3" name="Date Placeholder 2">
            <a:extLst>
              <a:ext uri="{FF2B5EF4-FFF2-40B4-BE49-F238E27FC236}">
                <a16:creationId xmlns:a16="http://schemas.microsoft.com/office/drawing/2014/main" id="{118FE44D-8C73-CCAD-CB62-A8647421D05E}"/>
              </a:ext>
            </a:extLst>
          </p:cNvPr>
          <p:cNvSpPr>
            <a:spLocks noGrp="1"/>
          </p:cNvSpPr>
          <p:nvPr>
            <p:ph type="dt" sz="half" idx="10"/>
          </p:nvPr>
        </p:nvSpPr>
        <p:spPr/>
        <p:txBody>
          <a:bodyPr/>
          <a:lstStyle/>
          <a:p>
            <a:r>
              <a:rPr lang="en-US"/>
              <a:t>15 November 2024</a:t>
            </a:r>
          </a:p>
        </p:txBody>
      </p:sp>
      <p:sp>
        <p:nvSpPr>
          <p:cNvPr id="4" name="Footer Placeholder 3">
            <a:extLst>
              <a:ext uri="{FF2B5EF4-FFF2-40B4-BE49-F238E27FC236}">
                <a16:creationId xmlns:a16="http://schemas.microsoft.com/office/drawing/2014/main" id="{39DAC4B4-53A1-6B7E-4B06-35696F873FAE}"/>
              </a:ext>
            </a:extLst>
          </p:cNvPr>
          <p:cNvSpPr>
            <a:spLocks noGrp="1"/>
          </p:cNvSpPr>
          <p:nvPr>
            <p:ph type="ftr" sz="quarter" idx="11"/>
          </p:nvPr>
        </p:nvSpPr>
        <p:spPr/>
        <p:txBody>
          <a:bodyPr/>
          <a:lstStyle/>
          <a:p>
            <a:r>
              <a:rPr lang="en-US"/>
              <a:t>Vijayaraian Vijaya Jothi</a:t>
            </a:r>
          </a:p>
        </p:txBody>
      </p:sp>
      <p:sp>
        <p:nvSpPr>
          <p:cNvPr id="7" name="Slide Number Placeholder 6">
            <a:extLst>
              <a:ext uri="{FF2B5EF4-FFF2-40B4-BE49-F238E27FC236}">
                <a16:creationId xmlns:a16="http://schemas.microsoft.com/office/drawing/2014/main" id="{2E1E8F02-D4D6-5D7B-C752-8C02A5F25B29}"/>
              </a:ext>
            </a:extLst>
          </p:cNvPr>
          <p:cNvSpPr>
            <a:spLocks noGrp="1"/>
          </p:cNvSpPr>
          <p:nvPr>
            <p:ph type="sldNum" sz="quarter" idx="12"/>
          </p:nvPr>
        </p:nvSpPr>
        <p:spPr/>
        <p:txBody>
          <a:bodyPr/>
          <a:lstStyle/>
          <a:p>
            <a:fld id="{48F63A3B-78C7-47BE-AE5E-E10140E04643}" type="slidenum">
              <a:rPr lang="en-US" smtClean="0"/>
              <a:t>8</a:t>
            </a:fld>
            <a:endParaRPr lang="en-US"/>
          </a:p>
        </p:txBody>
      </p:sp>
    </p:spTree>
    <p:extLst>
      <p:ext uri="{BB962C8B-B14F-4D97-AF65-F5344CB8AC3E}">
        <p14:creationId xmlns:p14="http://schemas.microsoft.com/office/powerpoint/2010/main" val="2313116883"/>
      </p:ext>
    </p:extLst>
  </p:cSld>
  <p:clrMapOvr>
    <a:masterClrMapping/>
  </p:clrMapOvr>
  <mc:AlternateContent xmlns:mc="http://schemas.openxmlformats.org/markup-compatibility/2006" xmlns:p14="http://schemas.microsoft.com/office/powerpoint/2010/main">
    <mc:Choice Requires="p14">
      <p:transition spd="slow" p14:dur="2000" advTm="46404"/>
    </mc:Choice>
    <mc:Fallback xmlns="">
      <p:transition spd="slow" advTm="46404"/>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B3B3B"/>
        </a:solidFill>
        <a:effectLst/>
      </p:bgPr>
    </p:bg>
    <p:spTree>
      <p:nvGrpSpPr>
        <p:cNvPr id="1" name="">
          <a:extLst>
            <a:ext uri="{FF2B5EF4-FFF2-40B4-BE49-F238E27FC236}">
              <a16:creationId xmlns:a16="http://schemas.microsoft.com/office/drawing/2014/main" id="{F677BEEB-1D8A-9A28-5073-1217CA5D660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EF4A930-FD2F-0F3A-E9DA-3A377955C43B}"/>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solidFill>
                  <a:srgbClr val="FF6600"/>
                </a:solidFill>
              </a:rPr>
              <a:t>  Exploratory Data Analysis</a:t>
            </a:r>
          </a:p>
          <a:p>
            <a:r>
              <a:rPr lang="en-US" sz="3200" b="1">
                <a:solidFill>
                  <a:schemeClr val="accent2"/>
                </a:solidFill>
                <a:latin typeface="+mj-lt"/>
              </a:rPr>
              <a:t>  Bank Marketing Campaign </a:t>
            </a:r>
            <a:endParaRPr lang="en-US" sz="3200" b="1" dirty="0">
              <a:solidFill>
                <a:schemeClr val="accent2"/>
              </a:solidFill>
              <a:latin typeface="+mj-lt"/>
            </a:endParaRPr>
          </a:p>
        </p:txBody>
      </p:sp>
      <p:pic>
        <p:nvPicPr>
          <p:cNvPr id="4" name="Picture 3">
            <a:extLst>
              <a:ext uri="{FF2B5EF4-FFF2-40B4-BE49-F238E27FC236}">
                <a16:creationId xmlns:a16="http://schemas.microsoft.com/office/drawing/2014/main" id="{2B3F112A-A302-146F-ACA1-1BB21B0F060C}"/>
              </a:ext>
            </a:extLst>
          </p:cNvPr>
          <p:cNvPicPr>
            <a:picLocks noChangeAspect="1"/>
          </p:cNvPicPr>
          <p:nvPr/>
        </p:nvPicPr>
        <p:blipFill>
          <a:blip r:embed="rId3"/>
          <a:stretch>
            <a:fillRect/>
          </a:stretch>
        </p:blipFill>
        <p:spPr>
          <a:xfrm>
            <a:off x="4206240" y="1617044"/>
            <a:ext cx="7835548" cy="4859052"/>
          </a:xfrm>
          <a:prstGeom prst="rect">
            <a:avLst/>
          </a:prstGeom>
        </p:spPr>
      </p:pic>
      <p:sp>
        <p:nvSpPr>
          <p:cNvPr id="6" name="TextBox 5">
            <a:extLst>
              <a:ext uri="{FF2B5EF4-FFF2-40B4-BE49-F238E27FC236}">
                <a16:creationId xmlns:a16="http://schemas.microsoft.com/office/drawing/2014/main" id="{C3B77913-0A2B-A14F-08B0-E418712F6684}"/>
              </a:ext>
            </a:extLst>
          </p:cNvPr>
          <p:cNvSpPr txBox="1"/>
          <p:nvPr/>
        </p:nvSpPr>
        <p:spPr>
          <a:xfrm>
            <a:off x="327260" y="1748282"/>
            <a:ext cx="3696102" cy="4247317"/>
          </a:xfrm>
          <a:prstGeom prst="rect">
            <a:avLst/>
          </a:prstGeom>
          <a:noFill/>
        </p:spPr>
        <p:txBody>
          <a:bodyPr wrap="square" rtlCol="0">
            <a:spAutoFit/>
          </a:bodyPr>
          <a:lstStyle/>
          <a:p>
            <a:r>
              <a:rPr lang="en-GB" dirty="0">
                <a:solidFill>
                  <a:schemeClr val="bg1"/>
                </a:solidFill>
              </a:rPr>
              <a:t>• File Used: bank-additional-full.csv </a:t>
            </a:r>
          </a:p>
          <a:p>
            <a:r>
              <a:rPr lang="en-GB" dirty="0">
                <a:solidFill>
                  <a:schemeClr val="bg1"/>
                </a:solidFill>
              </a:rPr>
              <a:t>• Visual elements in the Dashboard </a:t>
            </a:r>
          </a:p>
          <a:p>
            <a:r>
              <a:rPr lang="en-GB" dirty="0">
                <a:solidFill>
                  <a:schemeClr val="bg1"/>
                </a:solidFill>
              </a:rPr>
              <a:t>    gives insights about </a:t>
            </a:r>
          </a:p>
          <a:p>
            <a:r>
              <a:rPr lang="en-GB" dirty="0">
                <a:solidFill>
                  <a:schemeClr val="bg1"/>
                </a:solidFill>
              </a:rPr>
              <a:t>    Customer base. </a:t>
            </a:r>
          </a:p>
          <a:p>
            <a:r>
              <a:rPr lang="en-GB" dirty="0">
                <a:solidFill>
                  <a:schemeClr val="bg1"/>
                </a:solidFill>
              </a:rPr>
              <a:t>• From charts, Customers in classes of student, cellular, and single , having deposits and possess no loan and obtained tertiary education,</a:t>
            </a:r>
          </a:p>
          <a:p>
            <a:r>
              <a:rPr lang="en-GB" dirty="0">
                <a:solidFill>
                  <a:schemeClr val="bg1"/>
                </a:solidFill>
              </a:rPr>
              <a:t>Got Housing ownership between 22 and 39 . </a:t>
            </a:r>
          </a:p>
          <a:p>
            <a:r>
              <a:rPr lang="en-GB" dirty="0">
                <a:solidFill>
                  <a:schemeClr val="bg1"/>
                </a:solidFill>
              </a:rPr>
              <a:t>•  From Charts, Customers between age 23 to 32 falling in the above filtered conditions, have maximum housing ownership. </a:t>
            </a:r>
          </a:p>
          <a:p>
            <a:endParaRPr lang="en-GB" dirty="0">
              <a:solidFill>
                <a:schemeClr val="bg1"/>
              </a:solidFill>
            </a:endParaRPr>
          </a:p>
        </p:txBody>
      </p:sp>
      <p:pic>
        <p:nvPicPr>
          <p:cNvPr id="8" name="Picture 7">
            <a:extLst>
              <a:ext uri="{FF2B5EF4-FFF2-40B4-BE49-F238E27FC236}">
                <a16:creationId xmlns:a16="http://schemas.microsoft.com/office/drawing/2014/main" id="{4E4A0FB9-0E83-C142-31F4-EC6CAE5AE3B2}"/>
              </a:ext>
            </a:extLst>
          </p:cNvPr>
          <p:cNvPicPr>
            <a:picLocks noChangeAspect="1"/>
          </p:cNvPicPr>
          <p:nvPr/>
        </p:nvPicPr>
        <p:blipFill>
          <a:blip r:embed="rId4"/>
          <a:stretch>
            <a:fillRect/>
          </a:stretch>
        </p:blipFill>
        <p:spPr>
          <a:xfrm>
            <a:off x="7477878" y="2052852"/>
            <a:ext cx="1241579" cy="2168084"/>
          </a:xfrm>
          <a:prstGeom prst="rect">
            <a:avLst/>
          </a:prstGeom>
        </p:spPr>
      </p:pic>
      <p:sp>
        <p:nvSpPr>
          <p:cNvPr id="3" name="Date Placeholder 2">
            <a:extLst>
              <a:ext uri="{FF2B5EF4-FFF2-40B4-BE49-F238E27FC236}">
                <a16:creationId xmlns:a16="http://schemas.microsoft.com/office/drawing/2014/main" id="{9988F113-4B6A-E689-B6CE-10F55485A07F}"/>
              </a:ext>
            </a:extLst>
          </p:cNvPr>
          <p:cNvSpPr>
            <a:spLocks noGrp="1"/>
          </p:cNvSpPr>
          <p:nvPr>
            <p:ph type="dt" sz="half" idx="10"/>
          </p:nvPr>
        </p:nvSpPr>
        <p:spPr/>
        <p:txBody>
          <a:bodyPr/>
          <a:lstStyle/>
          <a:p>
            <a:r>
              <a:rPr lang="en-US"/>
              <a:t>15 November 2024</a:t>
            </a:r>
          </a:p>
        </p:txBody>
      </p:sp>
      <p:sp>
        <p:nvSpPr>
          <p:cNvPr id="5" name="Footer Placeholder 4">
            <a:extLst>
              <a:ext uri="{FF2B5EF4-FFF2-40B4-BE49-F238E27FC236}">
                <a16:creationId xmlns:a16="http://schemas.microsoft.com/office/drawing/2014/main" id="{F4349B3B-DAD6-8D22-5CC9-BF302B7FAADA}"/>
              </a:ext>
            </a:extLst>
          </p:cNvPr>
          <p:cNvSpPr>
            <a:spLocks noGrp="1"/>
          </p:cNvSpPr>
          <p:nvPr>
            <p:ph type="ftr" sz="quarter" idx="11"/>
          </p:nvPr>
        </p:nvSpPr>
        <p:spPr/>
        <p:txBody>
          <a:bodyPr/>
          <a:lstStyle/>
          <a:p>
            <a:r>
              <a:rPr lang="en-US"/>
              <a:t>Vijayaraian Vijaya Jothi</a:t>
            </a:r>
          </a:p>
        </p:txBody>
      </p:sp>
      <p:sp>
        <p:nvSpPr>
          <p:cNvPr id="7" name="Slide Number Placeholder 6">
            <a:extLst>
              <a:ext uri="{FF2B5EF4-FFF2-40B4-BE49-F238E27FC236}">
                <a16:creationId xmlns:a16="http://schemas.microsoft.com/office/drawing/2014/main" id="{F5ABAE68-F984-51AA-53EC-8B2E3DF2FA13}"/>
              </a:ext>
            </a:extLst>
          </p:cNvPr>
          <p:cNvSpPr>
            <a:spLocks noGrp="1"/>
          </p:cNvSpPr>
          <p:nvPr>
            <p:ph type="sldNum" sz="quarter" idx="12"/>
          </p:nvPr>
        </p:nvSpPr>
        <p:spPr/>
        <p:txBody>
          <a:bodyPr/>
          <a:lstStyle/>
          <a:p>
            <a:fld id="{48F63A3B-78C7-47BE-AE5E-E10140E04643}" type="slidenum">
              <a:rPr lang="en-US" smtClean="0"/>
              <a:t>9</a:t>
            </a:fld>
            <a:endParaRPr lang="en-US"/>
          </a:p>
        </p:txBody>
      </p:sp>
    </p:spTree>
    <p:extLst>
      <p:ext uri="{BB962C8B-B14F-4D97-AF65-F5344CB8AC3E}">
        <p14:creationId xmlns:p14="http://schemas.microsoft.com/office/powerpoint/2010/main" val="1023631394"/>
      </p:ext>
    </p:extLst>
  </p:cSld>
  <p:clrMapOvr>
    <a:masterClrMapping/>
  </p:clrMapOvr>
  <mc:AlternateContent xmlns:mc="http://schemas.openxmlformats.org/markup-compatibility/2006" xmlns:p14="http://schemas.microsoft.com/office/powerpoint/2010/main">
    <mc:Choice Requires="p14">
      <p:transition spd="slow" p14:dur="2000" advTm="46404"/>
    </mc:Choice>
    <mc:Fallback xmlns="">
      <p:transition spd="slow" advTm="46404"/>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ta Glacier Internship" id="{2B17C0A9-4F1A-394C-9305-82F12CA26E4F}" vid="{F9955FDF-826E-7C4D-B52C-017E9540C8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Data Glacier Internship</Template>
  <TotalTime>1692</TotalTime>
  <Words>1542</Words>
  <Application>Microsoft Office PowerPoint</Application>
  <PresentationFormat>Widescreen</PresentationFormat>
  <Paragraphs>239</Paragraphs>
  <Slides>24</Slides>
  <Notes>10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-apple-system</vt:lpstr>
      <vt:lpstr>Aptos</vt:lpstr>
      <vt:lpstr>Arial</vt:lpstr>
      <vt:lpstr>Calibri</vt:lpstr>
      <vt:lpstr>Calibri Light</vt:lpstr>
      <vt:lpstr>Cambria</vt:lpstr>
      <vt:lpstr>Office Theme</vt:lpstr>
      <vt:lpstr>PowerPoint Presentation</vt:lpstr>
      <vt:lpstr>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Vijayarajan Vijaya Jothi</dc:creator>
  <cp:lastModifiedBy>Vijayarajan Vijaya Jothi</cp:lastModifiedBy>
  <cp:revision>4</cp:revision>
  <cp:lastPrinted>2024-11-15T16:28:09Z</cp:lastPrinted>
  <dcterms:created xsi:type="dcterms:W3CDTF">2024-09-14T04:01:24Z</dcterms:created>
  <dcterms:modified xsi:type="dcterms:W3CDTF">2024-11-20T10:22:55Z</dcterms:modified>
</cp:coreProperties>
</file>